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88"/>
  </p:notesMasterIdLst>
  <p:handoutMasterIdLst>
    <p:handoutMasterId r:id="rId89"/>
  </p:handoutMasterIdLst>
  <p:sldIdLst>
    <p:sldId id="469" r:id="rId2"/>
    <p:sldId id="975" r:id="rId3"/>
    <p:sldId id="976" r:id="rId4"/>
    <p:sldId id="1108" r:id="rId5"/>
    <p:sldId id="1110" r:id="rId6"/>
    <p:sldId id="1109" r:id="rId7"/>
    <p:sldId id="1112" r:id="rId8"/>
    <p:sldId id="1114" r:id="rId9"/>
    <p:sldId id="1117" r:id="rId10"/>
    <p:sldId id="1115" r:id="rId11"/>
    <p:sldId id="985" r:id="rId12"/>
    <p:sldId id="986" r:id="rId13"/>
    <p:sldId id="1105" r:id="rId14"/>
    <p:sldId id="1104" r:id="rId15"/>
    <p:sldId id="1048" r:id="rId16"/>
    <p:sldId id="1049" r:id="rId17"/>
    <p:sldId id="1050" r:id="rId18"/>
    <p:sldId id="1051" r:id="rId19"/>
    <p:sldId id="1052" r:id="rId20"/>
    <p:sldId id="1107" r:id="rId21"/>
    <p:sldId id="1054" r:id="rId22"/>
    <p:sldId id="1055" r:id="rId23"/>
    <p:sldId id="1057" r:id="rId24"/>
    <p:sldId id="1058" r:id="rId25"/>
    <p:sldId id="1077" r:id="rId26"/>
    <p:sldId id="1060" r:id="rId27"/>
    <p:sldId id="1061" r:id="rId28"/>
    <p:sldId id="1062" r:id="rId29"/>
    <p:sldId id="1063" r:id="rId30"/>
    <p:sldId id="1064" r:id="rId31"/>
    <p:sldId id="1067" r:id="rId32"/>
    <p:sldId id="1068" r:id="rId33"/>
    <p:sldId id="1069" r:id="rId34"/>
    <p:sldId id="1070" r:id="rId35"/>
    <p:sldId id="1071" r:id="rId36"/>
    <p:sldId id="1072" r:id="rId37"/>
    <p:sldId id="1073" r:id="rId38"/>
    <p:sldId id="1074" r:id="rId39"/>
    <p:sldId id="1075" r:id="rId40"/>
    <p:sldId id="1116" r:id="rId41"/>
    <p:sldId id="1010" r:id="rId42"/>
    <p:sldId id="1081" r:id="rId43"/>
    <p:sldId id="987" r:id="rId44"/>
    <p:sldId id="1082" r:id="rId45"/>
    <p:sldId id="984" r:id="rId46"/>
    <p:sldId id="983" r:id="rId47"/>
    <p:sldId id="1083" r:id="rId48"/>
    <p:sldId id="1040" r:id="rId49"/>
    <p:sldId id="1084" r:id="rId50"/>
    <p:sldId id="1041" r:id="rId51"/>
    <p:sldId id="1085" r:id="rId52"/>
    <p:sldId id="1044" r:id="rId53"/>
    <p:sldId id="1086" r:id="rId54"/>
    <p:sldId id="1042" r:id="rId55"/>
    <p:sldId id="1087" r:id="rId56"/>
    <p:sldId id="1043" r:id="rId57"/>
    <p:sldId id="1088" r:id="rId58"/>
    <p:sldId id="1045" r:id="rId59"/>
    <p:sldId id="1089" r:id="rId60"/>
    <p:sldId id="988" r:id="rId61"/>
    <p:sldId id="1033" r:id="rId62"/>
    <p:sldId id="1034" r:id="rId63"/>
    <p:sldId id="1092" r:id="rId64"/>
    <p:sldId id="990" r:id="rId65"/>
    <p:sldId id="1093" r:id="rId66"/>
    <p:sldId id="989" r:id="rId67"/>
    <p:sldId id="1094" r:id="rId68"/>
    <p:sldId id="1037" r:id="rId69"/>
    <p:sldId id="1035" r:id="rId70"/>
    <p:sldId id="1096" r:id="rId71"/>
    <p:sldId id="999" r:id="rId72"/>
    <p:sldId id="1097" r:id="rId73"/>
    <p:sldId id="1000" r:id="rId74"/>
    <p:sldId id="1098" r:id="rId75"/>
    <p:sldId id="1002" r:id="rId76"/>
    <p:sldId id="1099" r:id="rId77"/>
    <p:sldId id="1047" r:id="rId78"/>
    <p:sldId id="1100" r:id="rId79"/>
    <p:sldId id="1039" r:id="rId80"/>
    <p:sldId id="1101" r:id="rId81"/>
    <p:sldId id="993" r:id="rId82"/>
    <p:sldId id="1102" r:id="rId83"/>
    <p:sldId id="1006" r:id="rId84"/>
    <p:sldId id="1103" r:id="rId85"/>
    <p:sldId id="1007" r:id="rId86"/>
    <p:sldId id="1046" r:id="rId87"/>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oyangjing"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6600"/>
    <a:srgbClr val="66FF66"/>
    <a:srgbClr val="FF9900"/>
    <a:srgbClr val="99FFCC"/>
    <a:srgbClr val="0000CC"/>
    <a:srgbClr val="000000"/>
    <a:srgbClr val="EAEAEA"/>
    <a:srgbClr val="E4F1F1"/>
    <a:srgbClr val="F2F8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01" autoAdjust="0"/>
    <p:restoredTop sz="94291" autoAdjust="0"/>
  </p:normalViewPr>
  <p:slideViewPr>
    <p:cSldViewPr>
      <p:cViewPr>
        <p:scale>
          <a:sx n="70" d="100"/>
          <a:sy n="70" d="100"/>
        </p:scale>
        <p:origin x="-67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46"/>
    </p:cViewPr>
  </p:sorterViewPr>
  <p:notesViewPr>
    <p:cSldViewPr>
      <p:cViewPr varScale="1">
        <p:scale>
          <a:sx n="49" d="100"/>
          <a:sy n="49" d="100"/>
        </p:scale>
        <p:origin x="-2736" y="-9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ea typeface="+mn-ea"/>
              </a:defRPr>
            </a:lvl1pPr>
          </a:lstStyle>
          <a:p>
            <a:pPr>
              <a:defRPr/>
            </a:pPr>
            <a:fld id="{C1583F37-0E16-4A4C-B65A-15D2D7812D87}" type="datetimeFigureOut">
              <a:rPr lang="zh-CN" altLang="en-US"/>
              <a:pPr>
                <a:defRPr/>
              </a:pPr>
              <a:t>2013-9-5</a:t>
            </a:fld>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ea typeface="+mn-ea"/>
              </a:defRPr>
            </a:lvl1pPr>
          </a:lstStyle>
          <a:p>
            <a:pPr>
              <a:defRPr/>
            </a:pPr>
            <a:fld id="{6777022C-CC6A-4306-88DB-966CC809E6EA}" type="slidenum">
              <a:rPr lang="zh-CN" altLang="en-US"/>
              <a:pPr>
                <a:defRPr/>
              </a:pPr>
              <a:t>‹#›</a:t>
            </a:fld>
            <a:endParaRPr lang="zh-CN" altLang="en-US"/>
          </a:p>
        </p:txBody>
      </p:sp>
    </p:spTree>
    <p:extLst>
      <p:ext uri="{BB962C8B-B14F-4D97-AF65-F5344CB8AC3E}">
        <p14:creationId xmlns:p14="http://schemas.microsoft.com/office/powerpoint/2010/main" xmlns="" val="18646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zh-CN" altLang="en-US"/>
          </a:p>
        </p:txBody>
      </p:sp>
      <p:sp>
        <p:nvSpPr>
          <p:cNvPr id="3" name="日期占位符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ea typeface="+mn-ea"/>
              </a:defRPr>
            </a:lvl1pPr>
          </a:lstStyle>
          <a:p>
            <a:pPr>
              <a:defRPr/>
            </a:pPr>
            <a:fld id="{2B4D1195-46C2-40EB-8FFC-60F6BE9AA548}" type="datetimeFigureOut">
              <a:rPr lang="zh-CN" altLang="en-US"/>
              <a:pPr>
                <a:defRPr/>
              </a:pPr>
              <a:t>2013-9-5</a:t>
            </a:fld>
            <a:endParaRPr lang="zh-CN" altLang="en-US"/>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zh-CN" altLang="en-US" noProof="0"/>
          </a:p>
        </p:txBody>
      </p:sp>
      <p:sp>
        <p:nvSpPr>
          <p:cNvPr id="5" name="备注占位符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ea typeface="+mn-ea"/>
              </a:defRPr>
            </a:lvl1pPr>
          </a:lstStyle>
          <a:p>
            <a:pPr>
              <a:defRPr/>
            </a:pPr>
            <a:fld id="{6946F18E-EB66-4D6A-A09D-EC94E0630B5B}" type="slidenum">
              <a:rPr lang="zh-CN" altLang="en-US"/>
              <a:pPr>
                <a:defRPr/>
              </a:pPr>
              <a:t>‹#›</a:t>
            </a:fld>
            <a:endParaRPr lang="zh-CN" altLang="en-US"/>
          </a:p>
        </p:txBody>
      </p:sp>
    </p:spTree>
    <p:extLst>
      <p:ext uri="{BB962C8B-B14F-4D97-AF65-F5344CB8AC3E}">
        <p14:creationId xmlns:p14="http://schemas.microsoft.com/office/powerpoint/2010/main" xmlns="" val="590860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3C51B-D719-40E5-A12B-298E23A2B90A}" type="slidenum">
              <a:rPr lang="en-US" altLang="zh-CN"/>
              <a:pPr fontAlgn="base">
                <a:spcBef>
                  <a:spcPct val="0"/>
                </a:spcBef>
                <a:spcAft>
                  <a:spcPct val="0"/>
                </a:spcAft>
                <a:defRPr/>
              </a:pPr>
              <a:t>1</a:t>
            </a:fld>
            <a:endParaRPr lang="en-US" altLang="zh-CN"/>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946F18E-EB66-4D6A-A09D-EC94E0630B5B}" type="slidenum">
              <a:rPr lang="zh-CN" altLang="en-US" smtClean="0"/>
              <a:pPr>
                <a:defRPr/>
              </a:pPr>
              <a:t>32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增加批注</a:t>
            </a:r>
            <a:endParaRPr lang="zh-CN" altLang="en-US" dirty="0"/>
          </a:p>
        </p:txBody>
      </p:sp>
      <p:sp>
        <p:nvSpPr>
          <p:cNvPr id="4" name="灯片编号占位符 3"/>
          <p:cNvSpPr>
            <a:spLocks noGrp="1"/>
          </p:cNvSpPr>
          <p:nvPr>
            <p:ph type="sldNum" sz="quarter" idx="10"/>
          </p:nvPr>
        </p:nvSpPr>
        <p:spPr/>
        <p:txBody>
          <a:bodyPr/>
          <a:lstStyle/>
          <a:p>
            <a:pPr>
              <a:defRPr/>
            </a:pPr>
            <a:fld id="{6946F18E-EB66-4D6A-A09D-EC94E0630B5B}" type="slidenum">
              <a:rPr lang="zh-CN" altLang="en-US" smtClean="0"/>
              <a:pPr>
                <a:defRPr/>
              </a:pPr>
              <a:t>33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因涉及合同工期延长，</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pPr>
              <a:defRPr/>
            </a:pPr>
            <a:fld id="{6946F18E-EB66-4D6A-A09D-EC94E0630B5B}" type="slidenum">
              <a:rPr lang="zh-CN" altLang="en-US" smtClean="0"/>
              <a:pPr>
                <a:defRPr/>
              </a:pPr>
              <a:t>36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引用条文</a:t>
            </a:r>
            <a:endParaRPr lang="zh-CN" altLang="en-US" dirty="0"/>
          </a:p>
        </p:txBody>
      </p:sp>
      <p:sp>
        <p:nvSpPr>
          <p:cNvPr id="4" name="灯片编号占位符 3"/>
          <p:cNvSpPr>
            <a:spLocks noGrp="1"/>
          </p:cNvSpPr>
          <p:nvPr>
            <p:ph type="sldNum" sz="quarter" idx="10"/>
          </p:nvPr>
        </p:nvSpPr>
        <p:spPr/>
        <p:txBody>
          <a:bodyPr/>
          <a:lstStyle/>
          <a:p>
            <a:pPr>
              <a:defRPr/>
            </a:pPr>
            <a:fld id="{6946F18E-EB66-4D6A-A09D-EC94E0630B5B}" type="slidenum">
              <a:rPr lang="zh-CN" altLang="en-US" smtClean="0"/>
              <a:pPr>
                <a:defRPr/>
              </a:pPr>
              <a:t>38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文件依据</a:t>
            </a:r>
            <a:endParaRPr lang="zh-CN" altLang="en-US" dirty="0"/>
          </a:p>
        </p:txBody>
      </p:sp>
      <p:sp>
        <p:nvSpPr>
          <p:cNvPr id="4" name="灯片编号占位符 3"/>
          <p:cNvSpPr>
            <a:spLocks noGrp="1"/>
          </p:cNvSpPr>
          <p:nvPr>
            <p:ph type="sldNum" sz="quarter" idx="10"/>
          </p:nvPr>
        </p:nvSpPr>
        <p:spPr/>
        <p:txBody>
          <a:bodyPr/>
          <a:lstStyle/>
          <a:p>
            <a:pPr>
              <a:defRPr/>
            </a:pPr>
            <a:fld id="{6946F18E-EB66-4D6A-A09D-EC94E0630B5B}" type="slidenum">
              <a:rPr lang="zh-CN" altLang="en-US" smtClean="0"/>
              <a:pPr>
                <a:defRPr/>
              </a:pPr>
              <a:t>48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70030CA-DBDC-42A0-AE3B-23536AA29691}" type="slidenum">
              <a:rPr lang="en-US" altLang="zh-CN" smtClean="0">
                <a:ea typeface="宋体" charset="-122"/>
              </a:rPr>
              <a:pPr/>
              <a:t>2</a:t>
            </a:fld>
            <a:endParaRPr lang="en-US" altLang="zh-CN" smtClean="0">
              <a:ea typeface="宋体" charset="-122"/>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660B85F-A9DB-4EF2-84AC-5F8D91AF1BCA}" type="slidenum">
              <a:rPr lang="zh-CN" altLang="en-US" smtClean="0"/>
              <a:pPr/>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660B85F-A9DB-4EF2-84AC-5F8D91AF1BCA}" type="slidenum">
              <a:rPr lang="zh-CN" altLang="en-US" smtClean="0"/>
              <a:pPr/>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660B85F-A9DB-4EF2-84AC-5F8D91AF1BCA}" type="slidenum">
              <a:rPr lang="zh-CN" altLang="en-US" smtClean="0"/>
              <a:pPr/>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660B85F-A9DB-4EF2-84AC-5F8D91AF1BCA}" type="slidenum">
              <a:rPr lang="zh-CN" altLang="en-US" smtClean="0"/>
              <a:pPr/>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946F18E-EB66-4D6A-A09D-EC94E0630B5B}" type="slidenum">
              <a:rPr lang="zh-CN" altLang="en-US" smtClean="0"/>
              <a:pPr>
                <a:defRPr/>
              </a:pPr>
              <a:t>20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946F18E-EB66-4D6A-A09D-EC94E0630B5B}" type="slidenum">
              <a:rPr lang="zh-CN" altLang="en-US" smtClean="0"/>
              <a:pPr>
                <a:defRPr/>
              </a:pPr>
              <a:t>23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新规范强调管理、特种作业人员</a:t>
            </a:r>
            <a:endParaRPr lang="zh-CN" altLang="en-US" dirty="0"/>
          </a:p>
        </p:txBody>
      </p:sp>
      <p:sp>
        <p:nvSpPr>
          <p:cNvPr id="4" name="灯片编号占位符 3"/>
          <p:cNvSpPr>
            <a:spLocks noGrp="1"/>
          </p:cNvSpPr>
          <p:nvPr>
            <p:ph type="sldNum" sz="quarter" idx="10"/>
          </p:nvPr>
        </p:nvSpPr>
        <p:spPr/>
        <p:txBody>
          <a:bodyPr/>
          <a:lstStyle/>
          <a:p>
            <a:pPr>
              <a:defRPr/>
            </a:pPr>
            <a:fld id="{6946F18E-EB66-4D6A-A09D-EC94E0630B5B}" type="slidenum">
              <a:rPr lang="zh-CN" altLang="en-US" smtClean="0"/>
              <a:pPr>
                <a:defRPr/>
              </a:pPr>
              <a:t>26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5"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3" name="标题 1"/>
          <p:cNvSpPr>
            <a:spLocks noGrp="1"/>
          </p:cNvSpPr>
          <p:nvPr>
            <p:ph type="title"/>
          </p:nvPr>
        </p:nvSpPr>
        <p:spPr>
          <a:xfrm>
            <a:off x="722313" y="1638297"/>
            <a:ext cx="7772400" cy="1362075"/>
          </a:xfrm>
        </p:spPr>
        <p:txBody>
          <a:bodyPr anchor="t"/>
          <a:lstStyle>
            <a:lvl1pPr algn="ctr">
              <a:defRPr sz="4000" b="1" cap="all">
                <a:solidFill>
                  <a:schemeClr val="tx1"/>
                </a:solidFill>
              </a:defRPr>
            </a:lvl1pPr>
          </a:lstStyle>
          <a:p>
            <a:r>
              <a:rPr lang="zh-CN" altLang="en-US" dirty="0" smtClean="0"/>
              <a:t>单击此处编辑母版标题样式</a:t>
            </a:r>
            <a:endParaRPr lang="zh-CN" altLang="en-US" dirty="0"/>
          </a:p>
        </p:txBody>
      </p:sp>
      <p:sp>
        <p:nvSpPr>
          <p:cNvPr id="4" name="文本占位符 2"/>
          <p:cNvSpPr>
            <a:spLocks noGrp="1"/>
          </p:cNvSpPr>
          <p:nvPr>
            <p:ph type="body" idx="1"/>
          </p:nvPr>
        </p:nvSpPr>
        <p:spPr>
          <a:xfrm>
            <a:off x="3168513" y="4357694"/>
            <a:ext cx="2880000" cy="500066"/>
          </a:xfrm>
        </p:spPr>
        <p:txBody>
          <a:bodyPr anchor="ctr"/>
          <a:lstStyle>
            <a:lvl1pPr marL="0" indent="0" algn="ctr">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smtClean="0"/>
              <a:t>单击此处编辑母版文本样式</a:t>
            </a:r>
          </a:p>
        </p:txBody>
      </p:sp>
      <p:sp>
        <p:nvSpPr>
          <p:cNvPr id="6" name="Rectangle 2"/>
          <p:cNvSpPr>
            <a:spLocks noGrp="1" noChangeArrowheads="1"/>
          </p:cNvSpPr>
          <p:nvPr>
            <p:ph type="dt" sz="half" idx="10"/>
          </p:nvPr>
        </p:nvSpPr>
        <p:spPr bwMode="auto">
          <a:xfrm>
            <a:off x="3168650" y="4929188"/>
            <a:ext cx="2879725"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fontAlgn="auto">
              <a:spcBef>
                <a:spcPct val="0"/>
              </a:spcBef>
              <a:spcAft>
                <a:spcPts val="0"/>
              </a:spcAft>
              <a:buClrTx/>
              <a:defRPr kumimoji="0" sz="1800" b="1">
                <a:solidFill>
                  <a:schemeClr val="tx1"/>
                </a:solidFill>
                <a:latin typeface="+mn-ea"/>
                <a:ea typeface="+mn-ea"/>
                <a:cs typeface="+mn-cs"/>
              </a:defRPr>
            </a:lvl1pPr>
          </a:lstStyle>
          <a:p>
            <a:pPr>
              <a:defRPr/>
            </a:pPr>
            <a:endParaRPr lang="en-US" altLang="zh-CN"/>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cxnSp>
        <p:nvCxnSpPr>
          <p:cNvPr id="4" name="直接连接符 3"/>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5"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2" name="标题 1"/>
          <p:cNvSpPr>
            <a:spLocks noGrp="1"/>
          </p:cNvSpPr>
          <p:nvPr>
            <p:ph type="title"/>
          </p:nvPr>
        </p:nvSpPr>
        <p:spPr/>
        <p:txBody>
          <a:bodyPr/>
          <a:lstStyle>
            <a:lvl1pPr>
              <a:defRPr>
                <a:solidFill>
                  <a:schemeClr val="tx1"/>
                </a:solidFill>
                <a:latin typeface="+mn-ea"/>
                <a:ea typeface="+mn-ea"/>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buClr>
                <a:srgbClr val="FF6600"/>
              </a:buCl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cxnSp>
        <p:nvCxnSpPr>
          <p:cNvPr id="4" name="直接连接符 3"/>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5"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2" name="竖排标题 1"/>
          <p:cNvSpPr>
            <a:spLocks noGrp="1"/>
          </p:cNvSpPr>
          <p:nvPr>
            <p:ph type="title" orient="vert"/>
          </p:nvPr>
        </p:nvSpPr>
        <p:spPr>
          <a:xfrm>
            <a:off x="6688138" y="1000108"/>
            <a:ext cx="2205037" cy="5715040"/>
          </a:xfrm>
        </p:spPr>
        <p:txBody>
          <a:bodyPr vert="eaVert"/>
          <a:lstStyle>
            <a:lvl1pPr>
              <a:defRPr>
                <a:solidFill>
                  <a:schemeClr val="tx1"/>
                </a:solidFill>
                <a:latin typeface="+mn-ea"/>
                <a:ea typeface="+mn-ea"/>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1438" y="1000108"/>
            <a:ext cx="6464300" cy="5715040"/>
          </a:xfrm>
        </p:spPr>
        <p:txBody>
          <a:bodyPr vert="eaVert"/>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buClr>
                <a:srgbClr val="FF6600"/>
              </a:buCl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cxnSp>
        <p:nvCxnSpPr>
          <p:cNvPr id="7" name="直接连接符 6"/>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8"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2" name="标题 1"/>
          <p:cNvSpPr>
            <a:spLocks noGrp="1"/>
          </p:cNvSpPr>
          <p:nvPr>
            <p:ph type="title" sz="quarter"/>
          </p:nvPr>
        </p:nvSpPr>
        <p:spPr>
          <a:xfrm>
            <a:off x="71438" y="117475"/>
            <a:ext cx="6913562" cy="647700"/>
          </a:xfrm>
        </p:spPr>
        <p:txBody>
          <a:bodyPr/>
          <a:lstStyle>
            <a:lvl1pPr>
              <a:defRPr>
                <a:solidFill>
                  <a:schemeClr val="tx1"/>
                </a:solidFill>
                <a:latin typeface="+mn-ea"/>
                <a:ea typeface="+mn-ea"/>
              </a:defRPr>
            </a:lvl1p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215900" y="944563"/>
            <a:ext cx="4262438" cy="2713037"/>
          </a:xfrm>
        </p:spPr>
        <p:txBody>
          <a:bodyPr/>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buClr>
                <a:srgbClr val="FF6600"/>
              </a:buCl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30738" y="944563"/>
            <a:ext cx="4262437" cy="2713037"/>
          </a:xfrm>
        </p:spPr>
        <p:txBody>
          <a:bodyPr/>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buClr>
                <a:srgbClr val="FF6600"/>
              </a:buCl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215900" y="3810000"/>
            <a:ext cx="4262438" cy="2714625"/>
          </a:xfrm>
        </p:spPr>
        <p:txBody>
          <a:bodyPr/>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buClr>
                <a:srgbClr val="FF6600"/>
              </a:buCl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内容占位符 5"/>
          <p:cNvSpPr>
            <a:spLocks noGrp="1"/>
          </p:cNvSpPr>
          <p:nvPr>
            <p:ph sz="quarter" idx="4"/>
          </p:nvPr>
        </p:nvSpPr>
        <p:spPr>
          <a:xfrm>
            <a:off x="4630738" y="3810000"/>
            <a:ext cx="4262437" cy="2714625"/>
          </a:xfrm>
        </p:spPr>
        <p:txBody>
          <a:bodyPr/>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buClr>
                <a:srgbClr val="FF6600"/>
              </a:buCl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cxnSp>
        <p:nvCxnSpPr>
          <p:cNvPr id="4" name="直接连接符 3"/>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5"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2" name="标题 1"/>
          <p:cNvSpPr>
            <a:spLocks noGrp="1"/>
          </p:cNvSpPr>
          <p:nvPr>
            <p:ph type="title"/>
          </p:nvPr>
        </p:nvSpPr>
        <p:spPr>
          <a:xfrm>
            <a:off x="71438" y="117475"/>
            <a:ext cx="7920000" cy="647700"/>
          </a:xfrm>
        </p:spPr>
        <p:txBody>
          <a:bodyPr/>
          <a:lstStyle>
            <a:lvl1pPr>
              <a:defRPr>
                <a:solidFill>
                  <a:schemeClr val="tx1"/>
                </a:solidFill>
                <a:latin typeface="+mn-ea"/>
                <a:ea typeface="+mn-ea"/>
              </a:defRPr>
            </a:lvl1p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215900" y="944563"/>
            <a:ext cx="8677275" cy="5580062"/>
          </a:xfrm>
        </p:spPr>
        <p:txBody>
          <a:bodyPr/>
          <a:lstStyle>
            <a:lvl1pPr>
              <a:defRPr>
                <a:solidFill>
                  <a:schemeClr val="tx1"/>
                </a:solidFill>
                <a:latin typeface="+mn-ea"/>
                <a:ea typeface="+mn-ea"/>
              </a:defRPr>
            </a:lvl1pPr>
          </a:lstStyle>
          <a:p>
            <a:pPr lvl="0"/>
            <a:endParaRPr lang="zh-CN" altLang="en-US" noProof="0" smtClean="0"/>
          </a:p>
        </p:txBody>
      </p:sp>
    </p:spTree>
  </p:cSld>
  <p:clrMapOvr>
    <a:masterClrMapping/>
  </p:clrMapOvr>
  <p:transition>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cxnSp>
        <p:nvCxnSpPr>
          <p:cNvPr id="5" name="直接连接符 4"/>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6"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2" name="标题 1"/>
          <p:cNvSpPr>
            <a:spLocks noGrp="1"/>
          </p:cNvSpPr>
          <p:nvPr>
            <p:ph type="title"/>
          </p:nvPr>
        </p:nvSpPr>
        <p:spPr>
          <a:xfrm>
            <a:off x="71438" y="117475"/>
            <a:ext cx="7920000" cy="647700"/>
          </a:xfrm>
        </p:spPr>
        <p:txBody>
          <a:bodyPr/>
          <a:lstStyle>
            <a:lvl1pPr>
              <a:defRPr>
                <a:solidFill>
                  <a:schemeClr val="tx1"/>
                </a:solidFill>
                <a:latin typeface="+mn-ea"/>
                <a:ea typeface="+mn-ea"/>
              </a:defRPr>
            </a:lvl1p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215900" y="944563"/>
            <a:ext cx="4262438" cy="5580062"/>
          </a:xfrm>
        </p:spPr>
        <p:txBody>
          <a:bodyPr/>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buClr>
                <a:srgbClr val="FF6600"/>
              </a:buCl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30738" y="944563"/>
            <a:ext cx="4262437" cy="5580062"/>
          </a:xfrm>
        </p:spPr>
        <p:txBody>
          <a:bodyPr/>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buClr>
                <a:srgbClr val="FF6600"/>
              </a:buCl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cxnSp>
        <p:nvCxnSpPr>
          <p:cNvPr id="4" name="直接连接符 3"/>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5"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2" name="内容占位符 1"/>
          <p:cNvSpPr>
            <a:spLocks noGrp="1"/>
          </p:cNvSpPr>
          <p:nvPr>
            <p:ph/>
          </p:nvPr>
        </p:nvSpPr>
        <p:spPr>
          <a:xfrm>
            <a:off x="71438" y="928669"/>
            <a:ext cx="8821737" cy="5595955"/>
          </a:xfrm>
        </p:spPr>
        <p:txBody>
          <a:bodyPr/>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buClr>
                <a:srgbClr val="FF6600"/>
              </a:buClr>
              <a:defRPr sz="1400">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3" name="标题 1"/>
          <p:cNvSpPr>
            <a:spLocks noGrp="1"/>
          </p:cNvSpPr>
          <p:nvPr>
            <p:ph type="title" idx="10"/>
          </p:nvPr>
        </p:nvSpPr>
        <p:spPr>
          <a:xfrm>
            <a:off x="71438" y="117475"/>
            <a:ext cx="7920000" cy="647700"/>
          </a:xfrm>
        </p:spPr>
        <p:txBody>
          <a:bodyPr/>
          <a:lstStyle>
            <a:lvl1pPr>
              <a:defRPr>
                <a:solidFill>
                  <a:schemeClr val="tx1"/>
                </a:solidFill>
                <a:latin typeface="+mn-ea"/>
                <a:ea typeface="+mn-ea"/>
              </a:defRPr>
            </a:lvl1pPr>
          </a:lstStyle>
          <a:p>
            <a:r>
              <a:rPr lang="zh-CN" altLang="en-US" dirty="0" smtClean="0"/>
              <a:t>单击此处编辑母版标题样式</a:t>
            </a:r>
            <a:endParaRPr lang="zh-CN" altLang="en-US" dirty="0"/>
          </a:p>
        </p:txBody>
      </p:sp>
    </p:spTree>
  </p:cSld>
  <p:clrMapOvr>
    <a:masterClrMapping/>
  </p:clrMapOvr>
  <p:transition>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cxnSp>
        <p:nvCxnSpPr>
          <p:cNvPr id="4" name="直接连接符 3"/>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5"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2" name="标题 1"/>
          <p:cNvSpPr>
            <a:spLocks noGrp="1"/>
          </p:cNvSpPr>
          <p:nvPr>
            <p:ph type="title"/>
          </p:nvPr>
        </p:nvSpPr>
        <p:spPr>
          <a:xfrm>
            <a:off x="71438" y="117475"/>
            <a:ext cx="7920000" cy="647700"/>
          </a:xfrm>
        </p:spPr>
        <p:txBody>
          <a:bodyPr/>
          <a:lstStyle>
            <a:lvl1pPr>
              <a:defRPr>
                <a:solidFill>
                  <a:schemeClr val="tx1"/>
                </a:solidFill>
                <a:latin typeface="+mn-ea"/>
                <a:ea typeface="+mn-ea"/>
              </a:defRPr>
            </a:lvl1pPr>
          </a:lstStyle>
          <a:p>
            <a:r>
              <a:rPr lang="zh-CN" altLang="en-US" dirty="0" smtClean="0"/>
              <a:t>单击此处编辑母版标题样式</a:t>
            </a:r>
            <a:endParaRPr lang="zh-CN" altLang="en-US" dirty="0"/>
          </a:p>
        </p:txBody>
      </p:sp>
      <p:sp>
        <p:nvSpPr>
          <p:cNvPr id="3" name="SmartArt 占位符 2"/>
          <p:cNvSpPr>
            <a:spLocks noGrp="1"/>
          </p:cNvSpPr>
          <p:nvPr>
            <p:ph type="dgm" idx="1"/>
          </p:nvPr>
        </p:nvSpPr>
        <p:spPr>
          <a:xfrm>
            <a:off x="215900" y="944563"/>
            <a:ext cx="8677275" cy="5580062"/>
          </a:xfrm>
        </p:spPr>
        <p:txBody>
          <a:bodyPr/>
          <a:lstStyle>
            <a:lvl1pPr>
              <a:defRPr>
                <a:solidFill>
                  <a:schemeClr val="tx1"/>
                </a:solidFill>
                <a:latin typeface="+mn-ea"/>
                <a:ea typeface="+mn-ea"/>
              </a:defRPr>
            </a:lvl1pPr>
          </a:lstStyle>
          <a:p>
            <a:pPr lvl="0"/>
            <a:endParaRPr lang="zh-CN" altLang="en-US" noProof="0" dirty="0"/>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5" name="直接连接符 4"/>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6"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3" name="内容占位符 2"/>
          <p:cNvSpPr>
            <a:spLocks noGrp="1"/>
          </p:cNvSpPr>
          <p:nvPr>
            <p:ph idx="1"/>
          </p:nvPr>
        </p:nvSpPr>
        <p:spPr/>
        <p:txBody>
          <a:bodyPr/>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marL="1433513" indent="-273050">
              <a:buFont typeface="Wingdings" pitchFamily="2" charset="2"/>
              <a:buChar char="l"/>
              <a:defRPr>
                <a:solidFill>
                  <a:schemeClr val="tx1"/>
                </a:solidFill>
                <a:latin typeface="+mn-ea"/>
                <a:ea typeface="+mn-ea"/>
              </a:defRPr>
            </a:lvl4pPr>
            <a:lvl5pPr marL="1882775" indent="-273050">
              <a:buClr>
                <a:srgbClr val="FF6600"/>
              </a:buClr>
              <a:buFont typeface="Wingdings" pitchFamily="2" charset="2"/>
              <a:buChar char="n"/>
              <a:defRPr sz="1400">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标题 1"/>
          <p:cNvSpPr>
            <a:spLocks noGrp="1"/>
          </p:cNvSpPr>
          <p:nvPr>
            <p:ph type="title"/>
          </p:nvPr>
        </p:nvSpPr>
        <p:spPr>
          <a:xfrm>
            <a:off x="71438" y="117475"/>
            <a:ext cx="7920000" cy="647700"/>
          </a:xfrm>
        </p:spPr>
        <p:txBody>
          <a:bodyPr/>
          <a:lstStyle>
            <a:lvl1pPr>
              <a:defRPr>
                <a:solidFill>
                  <a:schemeClr val="tx1"/>
                </a:solidFill>
                <a:latin typeface="+mn-ea"/>
                <a:ea typeface="+mn-ea"/>
              </a:defRPr>
            </a:lvl1pPr>
          </a:lstStyle>
          <a:p>
            <a:r>
              <a:rPr lang="zh-CN" altLang="en-US" smtClean="0"/>
              <a:t>单击此处编辑母版标题样式</a:t>
            </a:r>
            <a:endParaRPr lang="zh-CN" alt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cxnSp>
        <p:nvCxnSpPr>
          <p:cNvPr id="4" name="直接连接符 3"/>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5"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2" name="标题 1"/>
          <p:cNvSpPr>
            <a:spLocks noGrp="1"/>
          </p:cNvSpPr>
          <p:nvPr>
            <p:ph type="title"/>
          </p:nvPr>
        </p:nvSpPr>
        <p:spPr>
          <a:xfrm>
            <a:off x="722313" y="4406900"/>
            <a:ext cx="7772400" cy="1362075"/>
          </a:xfrm>
        </p:spPr>
        <p:txBody>
          <a:bodyPr anchor="t"/>
          <a:lstStyle>
            <a:lvl1pPr algn="l">
              <a:defRPr sz="4000" b="1" cap="all">
                <a:solidFill>
                  <a:schemeClr val="tx1"/>
                </a:solidFill>
                <a:latin typeface="+mn-ea"/>
                <a:ea typeface="+mn-ea"/>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mn-ea"/>
                <a:ea typeface="+mn-e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5" name="直接连接符 4"/>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6"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2" name="标题 1"/>
          <p:cNvSpPr>
            <a:spLocks noGrp="1"/>
          </p:cNvSpPr>
          <p:nvPr>
            <p:ph type="title"/>
          </p:nvPr>
        </p:nvSpPr>
        <p:spPr>
          <a:xfrm>
            <a:off x="71438" y="117475"/>
            <a:ext cx="7920000" cy="647700"/>
          </a:xfrm>
        </p:spPr>
        <p:txBody>
          <a:bodyPr/>
          <a:lstStyle>
            <a:lvl1pPr>
              <a:defRPr>
                <a:solidFill>
                  <a:schemeClr val="tx1"/>
                </a:solidFill>
                <a:latin typeface="+mn-ea"/>
                <a:ea typeface="+mn-ea"/>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15900" y="944563"/>
            <a:ext cx="4262438" cy="5580062"/>
          </a:xfrm>
        </p:spPr>
        <p:txBody>
          <a:bodyPr/>
          <a:lstStyle>
            <a:lvl1pPr>
              <a:defRPr sz="2800">
                <a:solidFill>
                  <a:schemeClr val="tx1"/>
                </a:solidFill>
                <a:latin typeface="+mn-ea"/>
                <a:ea typeface="+mn-ea"/>
              </a:defRPr>
            </a:lvl1pPr>
            <a:lvl2pPr>
              <a:defRPr sz="2400">
                <a:solidFill>
                  <a:schemeClr val="tx1"/>
                </a:solidFill>
                <a:latin typeface="+mn-ea"/>
                <a:ea typeface="+mn-ea"/>
              </a:defRPr>
            </a:lvl2pPr>
            <a:lvl3pPr>
              <a:defRPr sz="2000">
                <a:solidFill>
                  <a:schemeClr val="tx1"/>
                </a:solidFill>
                <a:latin typeface="+mn-ea"/>
                <a:ea typeface="+mn-ea"/>
              </a:defRPr>
            </a:lvl3pPr>
            <a:lvl4pPr>
              <a:buFont typeface="Wingdings" pitchFamily="2" charset="2"/>
              <a:buChar char="l"/>
              <a:defRPr sz="1800">
                <a:solidFill>
                  <a:schemeClr val="tx1"/>
                </a:solidFill>
                <a:latin typeface="+mn-ea"/>
                <a:ea typeface="+mn-ea"/>
              </a:defRPr>
            </a:lvl4pPr>
            <a:lvl5pPr>
              <a:buClr>
                <a:srgbClr val="FF6600"/>
              </a:buClr>
              <a:buFont typeface="Wingdings" pitchFamily="2" charset="2"/>
              <a:buChar char="n"/>
              <a:defRPr sz="1800">
                <a:solidFill>
                  <a:schemeClr val="tx1"/>
                </a:solidFill>
                <a:latin typeface="+mn-ea"/>
                <a:ea typeface="+mn-ea"/>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30738" y="944563"/>
            <a:ext cx="4262437" cy="5580062"/>
          </a:xfrm>
        </p:spPr>
        <p:txBody>
          <a:bodyPr/>
          <a:lstStyle>
            <a:lvl1pPr>
              <a:defRPr sz="2800">
                <a:solidFill>
                  <a:schemeClr val="tx1"/>
                </a:solidFill>
                <a:latin typeface="+mn-ea"/>
                <a:ea typeface="+mn-ea"/>
              </a:defRPr>
            </a:lvl1pPr>
            <a:lvl2pPr>
              <a:defRPr sz="2400">
                <a:solidFill>
                  <a:schemeClr val="tx1"/>
                </a:solidFill>
                <a:latin typeface="+mn-ea"/>
                <a:ea typeface="+mn-ea"/>
              </a:defRPr>
            </a:lvl2pPr>
            <a:lvl3pPr>
              <a:defRPr sz="2000">
                <a:solidFill>
                  <a:schemeClr val="tx1"/>
                </a:solidFill>
                <a:latin typeface="+mn-ea"/>
                <a:ea typeface="+mn-ea"/>
              </a:defRPr>
            </a:lvl3pPr>
            <a:lvl4pPr>
              <a:buFont typeface="Wingdings" pitchFamily="2" charset="2"/>
              <a:buChar char="l"/>
              <a:defRPr sz="1800">
                <a:solidFill>
                  <a:schemeClr val="tx1"/>
                </a:solidFill>
                <a:latin typeface="+mn-ea"/>
                <a:ea typeface="+mn-ea"/>
              </a:defRPr>
            </a:lvl4pPr>
            <a:lvl5pPr>
              <a:buClr>
                <a:srgbClr val="FF6600"/>
              </a:buClr>
              <a:buFont typeface="Wingdings" pitchFamily="2" charset="2"/>
              <a:buChar char="n"/>
              <a:defRPr sz="1800">
                <a:solidFill>
                  <a:schemeClr val="tx1"/>
                </a:solidFill>
                <a:latin typeface="+mn-ea"/>
                <a:ea typeface="+mn-ea"/>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cxnSp>
        <p:nvCxnSpPr>
          <p:cNvPr id="7" name="直接连接符 6"/>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8"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p:spPr>
        <p:txBody>
          <a:bodyPr/>
          <a:lstStyle>
            <a:lvl1pPr>
              <a:defRPr>
                <a:solidFill>
                  <a:schemeClr val="tx1"/>
                </a:solidFill>
                <a:latin typeface="+mn-ea"/>
                <a:ea typeface="+mn-ea"/>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solidFill>
                  <a:schemeClr val="tx1"/>
                </a:solidFill>
                <a:latin typeface="+mn-ea"/>
                <a:ea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solidFill>
                  <a:schemeClr val="tx1"/>
                </a:solidFill>
                <a:latin typeface="+mn-ea"/>
                <a:ea typeface="+mn-ea"/>
              </a:defRPr>
            </a:lvl1pPr>
            <a:lvl2pPr>
              <a:defRPr sz="2000">
                <a:solidFill>
                  <a:schemeClr val="tx1"/>
                </a:solidFill>
                <a:latin typeface="+mn-ea"/>
                <a:ea typeface="+mn-ea"/>
              </a:defRPr>
            </a:lvl2pPr>
            <a:lvl3pPr>
              <a:defRPr sz="1800">
                <a:solidFill>
                  <a:schemeClr val="tx1"/>
                </a:solidFill>
                <a:latin typeface="+mn-ea"/>
                <a:ea typeface="+mn-ea"/>
              </a:defRPr>
            </a:lvl3pPr>
            <a:lvl4pPr>
              <a:buFont typeface="Wingdings" pitchFamily="2" charset="2"/>
              <a:buChar char="l"/>
              <a:defRPr sz="1600">
                <a:solidFill>
                  <a:schemeClr val="tx1"/>
                </a:solidFill>
                <a:latin typeface="+mn-ea"/>
                <a:ea typeface="+mn-ea"/>
              </a:defRPr>
            </a:lvl4pPr>
            <a:lvl5pPr>
              <a:buClr>
                <a:srgbClr val="FF6600"/>
              </a:buClr>
              <a:buFont typeface="Wingdings" pitchFamily="2" charset="2"/>
              <a:buChar char="n"/>
              <a:defRPr sz="1600">
                <a:solidFill>
                  <a:schemeClr val="tx1"/>
                </a:solidFill>
                <a:latin typeface="+mn-ea"/>
                <a:ea typeface="+mn-ea"/>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latin typeface="+mn-ea"/>
                <a:ea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solidFill>
                  <a:schemeClr val="tx1"/>
                </a:solidFill>
                <a:latin typeface="+mn-ea"/>
                <a:ea typeface="+mn-ea"/>
              </a:defRPr>
            </a:lvl1pPr>
            <a:lvl2pPr>
              <a:defRPr sz="2000">
                <a:solidFill>
                  <a:schemeClr val="tx1"/>
                </a:solidFill>
                <a:latin typeface="+mn-ea"/>
                <a:ea typeface="+mn-ea"/>
              </a:defRPr>
            </a:lvl2pPr>
            <a:lvl3pPr>
              <a:defRPr sz="1800">
                <a:solidFill>
                  <a:schemeClr val="tx1"/>
                </a:solidFill>
                <a:latin typeface="+mn-ea"/>
                <a:ea typeface="+mn-ea"/>
              </a:defRPr>
            </a:lvl3pPr>
            <a:lvl4pPr>
              <a:buFont typeface="Wingdings" pitchFamily="2" charset="2"/>
              <a:buChar char="l"/>
              <a:defRPr sz="1600">
                <a:solidFill>
                  <a:schemeClr val="tx1"/>
                </a:solidFill>
                <a:latin typeface="+mn-ea"/>
                <a:ea typeface="+mn-ea"/>
              </a:defRPr>
            </a:lvl4pPr>
            <a:lvl5pPr>
              <a:buClr>
                <a:srgbClr val="FF6600"/>
              </a:buClr>
              <a:buFont typeface="Wingdings" pitchFamily="2" charset="2"/>
              <a:buChar char="n"/>
              <a:defRPr sz="1600">
                <a:solidFill>
                  <a:schemeClr val="tx1"/>
                </a:solidFill>
                <a:latin typeface="+mn-ea"/>
                <a:ea typeface="+mn-ea"/>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cxnSp>
        <p:nvCxnSpPr>
          <p:cNvPr id="3" name="直接连接符 2"/>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4"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2" name="标题 1"/>
          <p:cNvSpPr>
            <a:spLocks noGrp="1"/>
          </p:cNvSpPr>
          <p:nvPr>
            <p:ph type="title"/>
          </p:nvPr>
        </p:nvSpPr>
        <p:spPr>
          <a:xfrm>
            <a:off x="71438" y="117475"/>
            <a:ext cx="7920000" cy="647700"/>
          </a:xfrm>
        </p:spPr>
        <p:txBody>
          <a:bodyPr/>
          <a:lstStyle>
            <a:lvl1pPr>
              <a:defRPr>
                <a:solidFill>
                  <a:schemeClr val="tx1"/>
                </a:solidFill>
              </a:defRPr>
            </a:lvl1pPr>
          </a:lstStyle>
          <a:p>
            <a:r>
              <a:rPr lang="zh-CN" altLang="en-US" smtClean="0"/>
              <a:t>单击此处编辑母版标题样式</a:t>
            </a:r>
            <a:endParaRPr lang="zh-CN" alt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cxnSp>
        <p:nvCxnSpPr>
          <p:cNvPr id="5" name="直接连接符 4"/>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6"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2" name="标题 1"/>
          <p:cNvSpPr>
            <a:spLocks noGrp="1"/>
          </p:cNvSpPr>
          <p:nvPr>
            <p:ph type="title"/>
          </p:nvPr>
        </p:nvSpPr>
        <p:spPr>
          <a:xfrm>
            <a:off x="457200" y="857232"/>
            <a:ext cx="3008313" cy="1162050"/>
          </a:xfrm>
        </p:spPr>
        <p:txBody>
          <a:bodyPr anchor="b"/>
          <a:lstStyle>
            <a:lvl1pPr algn="l">
              <a:defRPr sz="2000" b="1">
                <a:solidFill>
                  <a:schemeClr val="tx1"/>
                </a:solidFill>
                <a:latin typeface="+mn-ea"/>
                <a:ea typeface="+mn-ea"/>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050" y="857232"/>
            <a:ext cx="5111750" cy="5853113"/>
          </a:xfrm>
        </p:spPr>
        <p:txBody>
          <a:bodyPr/>
          <a:lstStyle>
            <a:lvl1pPr>
              <a:buClr>
                <a:srgbClr val="FF6600"/>
              </a:buClr>
              <a:defRPr sz="3200">
                <a:solidFill>
                  <a:schemeClr val="tx1"/>
                </a:solidFill>
                <a:latin typeface="+mn-ea"/>
                <a:ea typeface="+mn-ea"/>
              </a:defRPr>
            </a:lvl1pPr>
            <a:lvl2pPr>
              <a:buClr>
                <a:srgbClr val="FF6600"/>
              </a:buClr>
              <a:defRPr sz="2800">
                <a:solidFill>
                  <a:schemeClr val="tx1"/>
                </a:solidFill>
                <a:latin typeface="+mn-ea"/>
                <a:ea typeface="+mn-ea"/>
              </a:defRPr>
            </a:lvl2pPr>
            <a:lvl3pPr>
              <a:buClr>
                <a:srgbClr val="FF6600"/>
              </a:buClr>
              <a:defRPr sz="2400">
                <a:solidFill>
                  <a:schemeClr val="tx1"/>
                </a:solidFill>
                <a:latin typeface="+mn-ea"/>
                <a:ea typeface="+mn-ea"/>
              </a:defRPr>
            </a:lvl3pPr>
            <a:lvl4pPr>
              <a:buClr>
                <a:srgbClr val="FF6600"/>
              </a:buClr>
              <a:defRPr sz="2000">
                <a:solidFill>
                  <a:schemeClr val="tx1"/>
                </a:solidFill>
                <a:latin typeface="+mn-ea"/>
                <a:ea typeface="+mn-ea"/>
              </a:defRPr>
            </a:lvl4pPr>
            <a:lvl5pPr>
              <a:buClr>
                <a:srgbClr val="FF6600"/>
              </a:buClr>
              <a:defRPr sz="2000">
                <a:solidFill>
                  <a:schemeClr val="tx1"/>
                </a:solidFill>
                <a:latin typeface="+mn-ea"/>
                <a:ea typeface="+mn-ea"/>
              </a:defRPr>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2019282"/>
            <a:ext cx="3008313" cy="4691063"/>
          </a:xfrm>
        </p:spPr>
        <p:txBody>
          <a:bodyPr/>
          <a:lstStyle>
            <a:lvl1pPr marL="0" indent="0">
              <a:buNone/>
              <a:defRPr sz="1400">
                <a:solidFill>
                  <a:schemeClr val="tx1"/>
                </a:solidFill>
                <a:latin typeface="+mn-ea"/>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cxnSp>
        <p:nvCxnSpPr>
          <p:cNvPr id="5" name="直接连接符 4"/>
          <p:cNvCxnSpPr>
            <a:cxnSpLocks noChangeShapeType="1"/>
          </p:cNvCxnSpPr>
          <p:nvPr userDrawn="1"/>
        </p:nvCxnSpPr>
        <p:spPr bwMode="auto">
          <a:xfrm>
            <a:off x="0" y="785813"/>
            <a:ext cx="9144000" cy="1587"/>
          </a:xfrm>
          <a:prstGeom prst="line">
            <a:avLst/>
          </a:prstGeom>
          <a:noFill/>
          <a:ln w="44450" algn="ctr">
            <a:solidFill>
              <a:srgbClr val="0066CC"/>
            </a:solidFill>
            <a:round/>
            <a:headEnd/>
            <a:tailEnd/>
          </a:ln>
        </p:spPr>
      </p:cxnSp>
      <p:pic>
        <p:nvPicPr>
          <p:cNvPr id="6" name="Picture 1" descr="D:\监理规范应用指南\中国建设监理协会会徽.JPG"/>
          <p:cNvPicPr>
            <a:picLocks noChangeAspect="1" noChangeArrowheads="1"/>
          </p:cNvPicPr>
          <p:nvPr userDrawn="1"/>
        </p:nvPicPr>
        <p:blipFill>
          <a:blip r:embed="rId2"/>
          <a:srcRect/>
          <a:stretch>
            <a:fillRect/>
          </a:stretch>
        </p:blipFill>
        <p:spPr bwMode="auto">
          <a:xfrm>
            <a:off x="7989888" y="0"/>
            <a:ext cx="1154112" cy="755650"/>
          </a:xfrm>
          <a:prstGeom prst="rect">
            <a:avLst/>
          </a:prstGeom>
          <a:noFill/>
          <a:ln w="9525">
            <a:noFill/>
            <a:miter lim="800000"/>
            <a:headEnd/>
            <a:tailEnd/>
          </a:ln>
        </p:spPr>
      </p:pic>
      <p:sp>
        <p:nvSpPr>
          <p:cNvPr id="2" name="标题 1"/>
          <p:cNvSpPr>
            <a:spLocks noGrp="1"/>
          </p:cNvSpPr>
          <p:nvPr>
            <p:ph type="title"/>
          </p:nvPr>
        </p:nvSpPr>
        <p:spPr>
          <a:xfrm>
            <a:off x="1792288" y="5129234"/>
            <a:ext cx="5486400" cy="566738"/>
          </a:xfrm>
        </p:spPr>
        <p:txBody>
          <a:bodyPr anchor="b"/>
          <a:lstStyle>
            <a:lvl1pPr algn="l">
              <a:defRPr sz="2000" b="1">
                <a:solidFill>
                  <a:schemeClr val="tx1"/>
                </a:solidFill>
                <a:latin typeface="+mn-ea"/>
                <a:ea typeface="+mn-ea"/>
              </a:defRPr>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941409"/>
            <a:ext cx="5486400" cy="4114800"/>
          </a:xfrm>
        </p:spPr>
        <p:txBody>
          <a:bodyPr/>
          <a:lstStyle>
            <a:lvl1pPr marL="0" indent="0">
              <a:buNone/>
              <a:defRPr sz="3200">
                <a:solidFill>
                  <a:schemeClr val="tx1"/>
                </a:solidFill>
                <a:latin typeface="+mn-ea"/>
                <a:ea typeface="+mn-e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695972"/>
            <a:ext cx="5486400" cy="804862"/>
          </a:xfrm>
        </p:spPr>
        <p:txBody>
          <a:bodyPr/>
          <a:lstStyle>
            <a:lvl1pPr marL="0" indent="0">
              <a:buNone/>
              <a:defRPr sz="1400">
                <a:solidFill>
                  <a:schemeClr val="tx1"/>
                </a:solidFill>
                <a:latin typeface="+mn-ea"/>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71438" y="117475"/>
            <a:ext cx="6913562"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9"/>
          <p:cNvSpPr>
            <a:spLocks noGrp="1" noChangeArrowheads="1"/>
          </p:cNvSpPr>
          <p:nvPr>
            <p:ph type="body" idx="1"/>
          </p:nvPr>
        </p:nvSpPr>
        <p:spPr bwMode="auto">
          <a:xfrm>
            <a:off x="215900" y="944563"/>
            <a:ext cx="8677275" cy="5580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0"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ransition>
    <p:wheel spokes="8"/>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000" b="1">
          <a:solidFill>
            <a:schemeClr val="tx1"/>
          </a:solidFill>
          <a:latin typeface="+mn-ea"/>
          <a:ea typeface="+mn-ea"/>
          <a:cs typeface="楷体_GB2312"/>
        </a:defRPr>
      </a:lvl1pPr>
      <a:lvl2pPr algn="l" rtl="0" eaLnBrk="0" fontAlgn="base" hangingPunct="0">
        <a:lnSpc>
          <a:spcPct val="85000"/>
        </a:lnSpc>
        <a:spcBef>
          <a:spcPct val="0"/>
        </a:spcBef>
        <a:spcAft>
          <a:spcPct val="0"/>
        </a:spcAft>
        <a:defRPr sz="2000" b="1">
          <a:solidFill>
            <a:schemeClr val="tx1"/>
          </a:solidFill>
          <a:latin typeface="楷体_GB2312" pitchFamily="49" charset="-122"/>
          <a:ea typeface="楷体_GB2312" pitchFamily="49" charset="-122"/>
          <a:cs typeface="楷体_GB2312"/>
        </a:defRPr>
      </a:lvl2pPr>
      <a:lvl3pPr algn="l" rtl="0" eaLnBrk="0" fontAlgn="base" hangingPunct="0">
        <a:lnSpc>
          <a:spcPct val="85000"/>
        </a:lnSpc>
        <a:spcBef>
          <a:spcPct val="0"/>
        </a:spcBef>
        <a:spcAft>
          <a:spcPct val="0"/>
        </a:spcAft>
        <a:defRPr sz="2000" b="1">
          <a:solidFill>
            <a:schemeClr val="tx1"/>
          </a:solidFill>
          <a:latin typeface="楷体_GB2312" pitchFamily="49" charset="-122"/>
          <a:ea typeface="楷体_GB2312" pitchFamily="49" charset="-122"/>
          <a:cs typeface="楷体_GB2312"/>
        </a:defRPr>
      </a:lvl3pPr>
      <a:lvl4pPr algn="l" rtl="0" eaLnBrk="0" fontAlgn="base" hangingPunct="0">
        <a:lnSpc>
          <a:spcPct val="85000"/>
        </a:lnSpc>
        <a:spcBef>
          <a:spcPct val="0"/>
        </a:spcBef>
        <a:spcAft>
          <a:spcPct val="0"/>
        </a:spcAft>
        <a:defRPr sz="2000" b="1">
          <a:solidFill>
            <a:schemeClr val="tx1"/>
          </a:solidFill>
          <a:latin typeface="楷体_GB2312" pitchFamily="49" charset="-122"/>
          <a:ea typeface="楷体_GB2312" pitchFamily="49" charset="-122"/>
          <a:cs typeface="楷体_GB2312"/>
        </a:defRPr>
      </a:lvl4pPr>
      <a:lvl5pPr algn="l" rtl="0" eaLnBrk="0" fontAlgn="base" hangingPunct="0">
        <a:lnSpc>
          <a:spcPct val="85000"/>
        </a:lnSpc>
        <a:spcBef>
          <a:spcPct val="0"/>
        </a:spcBef>
        <a:spcAft>
          <a:spcPct val="0"/>
        </a:spcAft>
        <a:defRPr sz="2000" b="1">
          <a:solidFill>
            <a:schemeClr val="tx1"/>
          </a:solidFill>
          <a:latin typeface="楷体_GB2312" pitchFamily="49" charset="-122"/>
          <a:ea typeface="楷体_GB2312" pitchFamily="49" charset="-122"/>
          <a:cs typeface="楷体_GB2312"/>
        </a:defRPr>
      </a:lvl5pPr>
      <a:lvl6pPr marL="457200" algn="l" rtl="0" eaLnBrk="0" fontAlgn="base" hangingPunct="0">
        <a:lnSpc>
          <a:spcPct val="85000"/>
        </a:lnSpc>
        <a:spcBef>
          <a:spcPct val="0"/>
        </a:spcBef>
        <a:spcAft>
          <a:spcPct val="0"/>
        </a:spcAft>
        <a:defRPr sz="2000" b="1">
          <a:solidFill>
            <a:schemeClr val="tx2"/>
          </a:solidFill>
          <a:latin typeface="Arial" pitchFamily="34" charset="0"/>
          <a:ea typeface="楷体_GB2312" pitchFamily="49" charset="-122"/>
        </a:defRPr>
      </a:lvl6pPr>
      <a:lvl7pPr marL="914400" algn="l" rtl="0" eaLnBrk="0" fontAlgn="base" hangingPunct="0">
        <a:lnSpc>
          <a:spcPct val="85000"/>
        </a:lnSpc>
        <a:spcBef>
          <a:spcPct val="0"/>
        </a:spcBef>
        <a:spcAft>
          <a:spcPct val="0"/>
        </a:spcAft>
        <a:defRPr sz="2000" b="1">
          <a:solidFill>
            <a:schemeClr val="tx2"/>
          </a:solidFill>
          <a:latin typeface="Arial" pitchFamily="34" charset="0"/>
          <a:ea typeface="楷体_GB2312" pitchFamily="49" charset="-122"/>
        </a:defRPr>
      </a:lvl7pPr>
      <a:lvl8pPr marL="1371600" algn="l" rtl="0" eaLnBrk="0" fontAlgn="base" hangingPunct="0">
        <a:lnSpc>
          <a:spcPct val="85000"/>
        </a:lnSpc>
        <a:spcBef>
          <a:spcPct val="0"/>
        </a:spcBef>
        <a:spcAft>
          <a:spcPct val="0"/>
        </a:spcAft>
        <a:defRPr sz="2000" b="1">
          <a:solidFill>
            <a:schemeClr val="tx2"/>
          </a:solidFill>
          <a:latin typeface="Arial" pitchFamily="34" charset="0"/>
          <a:ea typeface="楷体_GB2312" pitchFamily="49" charset="-122"/>
        </a:defRPr>
      </a:lvl8pPr>
      <a:lvl9pPr marL="1828800" algn="l" rtl="0" eaLnBrk="0" fontAlgn="base" hangingPunct="0">
        <a:lnSpc>
          <a:spcPct val="85000"/>
        </a:lnSpc>
        <a:spcBef>
          <a:spcPct val="0"/>
        </a:spcBef>
        <a:spcAft>
          <a:spcPct val="0"/>
        </a:spcAft>
        <a:defRPr sz="2000" b="1">
          <a:solidFill>
            <a:schemeClr val="tx2"/>
          </a:solidFill>
          <a:latin typeface="Arial" pitchFamily="34" charset="0"/>
          <a:ea typeface="楷体_GB2312" pitchFamily="49" charset="-122"/>
        </a:defRPr>
      </a:lvl9pPr>
    </p:titleStyle>
    <p:bodyStyle>
      <a:lvl1pPr marL="342900" indent="-342900" algn="l" rtl="0" eaLnBrk="0" fontAlgn="base" hangingPunct="0">
        <a:spcBef>
          <a:spcPct val="25000"/>
        </a:spcBef>
        <a:spcAft>
          <a:spcPct val="25000"/>
        </a:spcAft>
        <a:buClr>
          <a:srgbClr val="FF6600"/>
        </a:buClr>
        <a:buSzPct val="80000"/>
        <a:buFont typeface="Wingdings" pitchFamily="2" charset="2"/>
        <a:buChar char="p"/>
        <a:defRPr b="1">
          <a:solidFill>
            <a:schemeClr val="tx1"/>
          </a:solidFill>
          <a:latin typeface="+mn-ea"/>
          <a:ea typeface="+mn-ea"/>
          <a:cs typeface="楷体_GB2312"/>
        </a:defRPr>
      </a:lvl1pPr>
      <a:lvl2pPr marL="533400" indent="-266700" algn="l" rtl="0" eaLnBrk="0" fontAlgn="base" hangingPunct="0">
        <a:spcBef>
          <a:spcPct val="25000"/>
        </a:spcBef>
        <a:spcAft>
          <a:spcPct val="25000"/>
        </a:spcAft>
        <a:buClr>
          <a:srgbClr val="FF6600"/>
        </a:buClr>
        <a:buSzPct val="80000"/>
        <a:buFont typeface="Wingdings" pitchFamily="2" charset="2"/>
        <a:buChar char="u"/>
        <a:defRPr sz="1600" b="1">
          <a:solidFill>
            <a:schemeClr val="tx1"/>
          </a:solidFill>
          <a:latin typeface="+mn-ea"/>
          <a:ea typeface="+mn-ea"/>
          <a:cs typeface="楷体_GB2312"/>
        </a:defRPr>
      </a:lvl2pPr>
      <a:lvl3pPr marL="990600" indent="-266700" algn="l" rtl="0" eaLnBrk="0" fontAlgn="base" hangingPunct="0">
        <a:spcBef>
          <a:spcPct val="25000"/>
        </a:spcBef>
        <a:spcAft>
          <a:spcPct val="25000"/>
        </a:spcAft>
        <a:buClr>
          <a:srgbClr val="FF6600"/>
        </a:buClr>
        <a:buSzPct val="80000"/>
        <a:buFont typeface="Wingdings" pitchFamily="2" charset="2"/>
        <a:buChar char="Ø"/>
        <a:defRPr sz="1600">
          <a:solidFill>
            <a:schemeClr val="tx1"/>
          </a:solidFill>
          <a:latin typeface="+mn-ea"/>
          <a:ea typeface="+mn-ea"/>
          <a:cs typeface="楷体_GB2312"/>
        </a:defRPr>
      </a:lvl3pPr>
      <a:lvl4pPr marL="1524000" indent="-87313" algn="l" rtl="0" eaLnBrk="0" fontAlgn="base" hangingPunct="0">
        <a:spcBef>
          <a:spcPct val="25000"/>
        </a:spcBef>
        <a:spcAft>
          <a:spcPct val="25000"/>
        </a:spcAft>
        <a:buClr>
          <a:srgbClr val="FF6600"/>
        </a:buClr>
        <a:buSzPct val="80000"/>
        <a:buFont typeface="Wingdings" pitchFamily="2" charset="2"/>
        <a:buChar char="n"/>
        <a:defRPr sz="1400">
          <a:solidFill>
            <a:schemeClr val="tx1"/>
          </a:solidFill>
          <a:latin typeface="+mn-ea"/>
          <a:ea typeface="+mn-ea"/>
          <a:cs typeface="楷体_GB2312"/>
        </a:defRPr>
      </a:lvl4pPr>
      <a:lvl5pPr marL="1931988" indent="-228600" algn="l" rtl="0" eaLnBrk="0" fontAlgn="base" hangingPunct="0">
        <a:spcBef>
          <a:spcPct val="25000"/>
        </a:spcBef>
        <a:spcAft>
          <a:spcPct val="25000"/>
        </a:spcAft>
        <a:buClr>
          <a:schemeClr val="accent2"/>
        </a:buClr>
        <a:buSzPct val="80000"/>
        <a:buFont typeface="Wingdings" pitchFamily="2" charset="2"/>
        <a:buChar char="u"/>
        <a:defRPr sz="2000">
          <a:solidFill>
            <a:schemeClr val="tx1"/>
          </a:solidFill>
          <a:latin typeface="Times New Roman" pitchFamily="18" charset="0"/>
          <a:ea typeface="宋体" pitchFamily="2" charset="-122"/>
          <a:cs typeface="楷体_GB2312"/>
        </a:defRPr>
      </a:lvl5pPr>
      <a:lvl6pPr marL="2389188" indent="-228600" algn="l" rtl="0" eaLnBrk="0" fontAlgn="base" hangingPunct="0">
        <a:spcBef>
          <a:spcPct val="25000"/>
        </a:spcBef>
        <a:spcAft>
          <a:spcPct val="25000"/>
        </a:spcAft>
        <a:buClr>
          <a:schemeClr val="accent2"/>
        </a:buClr>
        <a:buSzPct val="80000"/>
        <a:buFont typeface="Wingdings" pitchFamily="2" charset="2"/>
        <a:buChar char="u"/>
        <a:defRPr sz="2000">
          <a:solidFill>
            <a:schemeClr val="tx1"/>
          </a:solidFill>
          <a:latin typeface="Times New Roman" pitchFamily="18" charset="0"/>
          <a:ea typeface="SimSun" pitchFamily="2" charset="-122"/>
        </a:defRPr>
      </a:lvl6pPr>
      <a:lvl7pPr marL="2846388" indent="-228600" algn="l" rtl="0" eaLnBrk="0" fontAlgn="base" hangingPunct="0">
        <a:spcBef>
          <a:spcPct val="25000"/>
        </a:spcBef>
        <a:spcAft>
          <a:spcPct val="25000"/>
        </a:spcAft>
        <a:buClr>
          <a:schemeClr val="accent2"/>
        </a:buClr>
        <a:buSzPct val="80000"/>
        <a:buFont typeface="Wingdings" pitchFamily="2" charset="2"/>
        <a:buChar char="u"/>
        <a:defRPr sz="2000">
          <a:solidFill>
            <a:schemeClr val="tx1"/>
          </a:solidFill>
          <a:latin typeface="Times New Roman" pitchFamily="18" charset="0"/>
          <a:ea typeface="SimSun" pitchFamily="2" charset="-122"/>
        </a:defRPr>
      </a:lvl7pPr>
      <a:lvl8pPr marL="3303588" indent="-228600" algn="l" rtl="0" eaLnBrk="0" fontAlgn="base" hangingPunct="0">
        <a:spcBef>
          <a:spcPct val="25000"/>
        </a:spcBef>
        <a:spcAft>
          <a:spcPct val="25000"/>
        </a:spcAft>
        <a:buClr>
          <a:schemeClr val="accent2"/>
        </a:buClr>
        <a:buSzPct val="80000"/>
        <a:buFont typeface="Wingdings" pitchFamily="2" charset="2"/>
        <a:buChar char="u"/>
        <a:defRPr sz="2000">
          <a:solidFill>
            <a:schemeClr val="tx1"/>
          </a:solidFill>
          <a:latin typeface="Times New Roman" pitchFamily="18" charset="0"/>
          <a:ea typeface="SimSun" pitchFamily="2" charset="-122"/>
        </a:defRPr>
      </a:lvl8pPr>
      <a:lvl9pPr marL="3760788" indent="-228600" algn="l" rtl="0" eaLnBrk="0" fontAlgn="base" hangingPunct="0">
        <a:spcBef>
          <a:spcPct val="25000"/>
        </a:spcBef>
        <a:spcAft>
          <a:spcPct val="25000"/>
        </a:spcAft>
        <a:buClr>
          <a:schemeClr val="accent2"/>
        </a:buClr>
        <a:buSzPct val="80000"/>
        <a:buFont typeface="Wingdings" pitchFamily="2" charset="2"/>
        <a:buChar char="u"/>
        <a:defRPr sz="2000">
          <a:solidFill>
            <a:schemeClr val="tx1"/>
          </a:solidFill>
          <a:latin typeface="Times New Roman" pitchFamily="18" charset="0"/>
          <a:ea typeface="SimSun"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3"/>
          <p:cNvSpPr txBox="1">
            <a:spLocks noChangeArrowheads="1"/>
          </p:cNvSpPr>
          <p:nvPr/>
        </p:nvSpPr>
        <p:spPr bwMode="auto">
          <a:xfrm>
            <a:off x="1071563" y="1857375"/>
            <a:ext cx="6929437" cy="1446213"/>
          </a:xfrm>
          <a:prstGeom prst="rect">
            <a:avLst/>
          </a:prstGeom>
          <a:noFill/>
          <a:ln w="9525">
            <a:noFill/>
            <a:miter lim="800000"/>
            <a:headEnd/>
            <a:tailEnd/>
          </a:ln>
        </p:spPr>
        <p:txBody>
          <a:bodyPr lIns="91437" tIns="45718" rIns="91437" bIns="45718">
            <a:spAutoFit/>
          </a:bodyPr>
          <a:lstStyle/>
          <a:p>
            <a:pPr algn="ctr">
              <a:spcBef>
                <a:spcPct val="15000"/>
              </a:spcBef>
            </a:pPr>
            <a:r>
              <a:rPr lang="en-US" altLang="zh-CN" sz="2800" b="1">
                <a:latin typeface="黑体" pitchFamily="2" charset="-122"/>
                <a:ea typeface="黑体" pitchFamily="2" charset="-122"/>
              </a:rPr>
              <a:t>《</a:t>
            </a:r>
            <a:r>
              <a:rPr lang="zh-CN" altLang="en-US" sz="2800" b="1">
                <a:latin typeface="黑体" pitchFamily="2" charset="-122"/>
                <a:ea typeface="黑体" pitchFamily="2" charset="-122"/>
              </a:rPr>
              <a:t>建设工程监理规范</a:t>
            </a:r>
            <a:r>
              <a:rPr lang="en-US" altLang="zh-CN" sz="2800" b="1">
                <a:latin typeface="黑体" pitchFamily="2" charset="-122"/>
                <a:ea typeface="黑体" pitchFamily="2" charset="-122"/>
              </a:rPr>
              <a:t>》</a:t>
            </a:r>
            <a:r>
              <a:rPr lang="zh-CN" altLang="en-US" sz="2800" b="1">
                <a:latin typeface="黑体" pitchFamily="2" charset="-122"/>
                <a:ea typeface="黑体" pitchFamily="2" charset="-122"/>
              </a:rPr>
              <a:t>（</a:t>
            </a:r>
            <a:r>
              <a:rPr lang="en-US" altLang="zh-CN" sz="2800" b="1">
                <a:latin typeface="黑体" pitchFamily="2" charset="-122"/>
                <a:ea typeface="黑体" pitchFamily="2" charset="-122"/>
              </a:rPr>
              <a:t>GB/T50319-2013</a:t>
            </a:r>
            <a:r>
              <a:rPr lang="zh-CN" altLang="en-US" sz="2800" b="1">
                <a:latin typeface="黑体" pitchFamily="2" charset="-122"/>
                <a:ea typeface="黑体" pitchFamily="2" charset="-122"/>
              </a:rPr>
              <a:t>）</a:t>
            </a:r>
            <a:endParaRPr lang="en-US" altLang="zh-CN" sz="2800" b="1">
              <a:latin typeface="黑体" pitchFamily="2" charset="-122"/>
              <a:ea typeface="黑体" pitchFamily="2" charset="-122"/>
            </a:endParaRPr>
          </a:p>
          <a:p>
            <a:pPr algn="ctr">
              <a:spcBef>
                <a:spcPts val="2400"/>
              </a:spcBef>
            </a:pPr>
            <a:r>
              <a:rPr lang="zh-CN" altLang="en-US" sz="4000" b="1">
                <a:latin typeface="黑体" pitchFamily="2" charset="-122"/>
                <a:ea typeface="黑体" pitchFamily="2" charset="-122"/>
              </a:rPr>
              <a:t>应用指南</a:t>
            </a:r>
            <a:endParaRPr lang="en-US" altLang="zh-CN" sz="4000" b="1">
              <a:latin typeface="黑体" pitchFamily="2" charset="-122"/>
              <a:ea typeface="黑体" pitchFamily="2" charset="-122"/>
            </a:endParaRPr>
          </a:p>
        </p:txBody>
      </p:sp>
      <p:sp>
        <p:nvSpPr>
          <p:cNvPr id="21506" name="Text Box 3"/>
          <p:cNvSpPr txBox="1">
            <a:spLocks noChangeArrowheads="1"/>
          </p:cNvSpPr>
          <p:nvPr/>
        </p:nvSpPr>
        <p:spPr bwMode="auto">
          <a:xfrm>
            <a:off x="1571625" y="4956175"/>
            <a:ext cx="5761038" cy="800100"/>
          </a:xfrm>
          <a:prstGeom prst="rect">
            <a:avLst/>
          </a:prstGeom>
          <a:noFill/>
          <a:ln w="9525">
            <a:noFill/>
            <a:miter lim="800000"/>
            <a:headEnd/>
            <a:tailEnd/>
          </a:ln>
        </p:spPr>
        <p:txBody>
          <a:bodyPr lIns="91437" tIns="45718" rIns="91437" bIns="45718">
            <a:spAutoFit/>
          </a:bodyPr>
          <a:lstStyle/>
          <a:p>
            <a:pPr algn="ctr">
              <a:spcBef>
                <a:spcPts val="1200"/>
              </a:spcBef>
            </a:pPr>
            <a:endParaRPr lang="en-US" altLang="zh-CN" b="1" dirty="0">
              <a:latin typeface="黑体" pitchFamily="2" charset="-122"/>
              <a:ea typeface="黑体" pitchFamily="2" charset="-122"/>
            </a:endParaRPr>
          </a:p>
          <a:p>
            <a:pPr algn="ctr">
              <a:spcBef>
                <a:spcPts val="1200"/>
              </a:spcBef>
            </a:pPr>
            <a:fld id="{F4DEFBBC-1A88-4513-9258-A50FFA1C0211}" type="datetime6">
              <a:rPr lang="zh-CN" altLang="en-US" b="1">
                <a:latin typeface="黑体" pitchFamily="2" charset="-122"/>
                <a:ea typeface="黑体" pitchFamily="2" charset="-122"/>
              </a:rPr>
              <a:pPr algn="ctr">
                <a:spcBef>
                  <a:spcPts val="1200"/>
                </a:spcBef>
              </a:pPr>
              <a:t>2013年9月</a:t>
            </a:fld>
            <a:endParaRPr lang="zh-CN" altLang="en-US" b="1" dirty="0">
              <a:latin typeface="黑体" pitchFamily="2" charset="-122"/>
              <a:ea typeface="黑体" pitchFamily="2"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4"/>
          <p:cNvSpPr>
            <a:spLocks noChangeArrowheads="1"/>
          </p:cNvSpPr>
          <p:nvPr/>
        </p:nvSpPr>
        <p:spPr bwMode="auto">
          <a:xfrm>
            <a:off x="1785938" y="2997200"/>
            <a:ext cx="2786062" cy="360362"/>
          </a:xfrm>
          <a:prstGeom prst="rect">
            <a:avLst/>
          </a:prstGeom>
          <a:solidFill>
            <a:srgbClr val="FFFF00"/>
          </a:solidFill>
          <a:ln w="6350" algn="ctr">
            <a:noFill/>
            <a:round/>
            <a:headEnd/>
            <a:tailEnd/>
          </a:ln>
        </p:spPr>
        <p:txBody>
          <a:bodyPr lIns="0" tIns="0" rIns="0" bIns="0" anchor="ctr"/>
          <a:lstStyle/>
          <a:p>
            <a:pPr algn="ctr">
              <a:buClr>
                <a:srgbClr val="000000"/>
              </a:buClr>
            </a:pPr>
            <a:endParaRPr lang="zh-CN" altLang="en-US" sz="1400">
              <a:latin typeface="楷体_GB2312" pitchFamily="49" charset="-122"/>
              <a:ea typeface="楷体_GB2312" pitchFamily="49" charset="-122"/>
            </a:endParaRPr>
          </a:p>
        </p:txBody>
      </p:sp>
      <p:sp>
        <p:nvSpPr>
          <p:cNvPr id="35842" name="标题 2"/>
          <p:cNvSpPr>
            <a:spLocks noGrp="1"/>
          </p:cNvSpPr>
          <p:nvPr>
            <p:ph type="title"/>
          </p:nvPr>
        </p:nvSpPr>
        <p:spPr>
          <a:xfrm>
            <a:off x="71438" y="117475"/>
            <a:ext cx="7920037" cy="647700"/>
          </a:xfrm>
        </p:spPr>
        <p:txBody>
          <a:bodyPr/>
          <a:lstStyle/>
          <a:p>
            <a:r>
              <a:rPr lang="zh-CN" altLang="en-US" dirty="0" smtClean="0"/>
              <a:t>目录</a:t>
            </a:r>
          </a:p>
        </p:txBody>
      </p:sp>
      <p:sp>
        <p:nvSpPr>
          <p:cNvPr id="35843" name="Text Box 12"/>
          <p:cNvSpPr txBox="1">
            <a:spLocks noChangeArrowheads="1"/>
          </p:cNvSpPr>
          <p:nvPr/>
        </p:nvSpPr>
        <p:spPr bwMode="auto">
          <a:xfrm>
            <a:off x="1357290" y="1046561"/>
            <a:ext cx="7429552" cy="4585863"/>
          </a:xfrm>
          <a:prstGeom prst="rect">
            <a:avLst/>
          </a:prstGeom>
          <a:noFill/>
          <a:ln w="9525" algn="ctr">
            <a:noFill/>
            <a:miter lim="800000"/>
            <a:headEnd/>
            <a:tailEnd/>
          </a:ln>
        </p:spPr>
        <p:txBody>
          <a:bodyPr wrap="square" lIns="91432" tIns="45716" rIns="91432" bIns="45716">
            <a:spAutoFit/>
          </a:bodyPr>
          <a:lstStyle/>
          <a:p>
            <a:pPr marL="514350" lvl="0" indent="-514350">
              <a:spcBef>
                <a:spcPts val="2400"/>
              </a:spcBef>
            </a:pPr>
            <a:r>
              <a:rPr kumimoji="1" lang="zh-CN" altLang="en-US" sz="3200" b="1" dirty="0" smtClean="0">
                <a:solidFill>
                  <a:srgbClr val="0000CC"/>
                </a:solidFill>
                <a:latin typeface="黑体" pitchFamily="49" charset="-122"/>
                <a:ea typeface="黑体" pitchFamily="49" charset="-122"/>
              </a:rPr>
              <a:t>第三部分  表格应用</a:t>
            </a:r>
            <a:endParaRPr kumimoji="1" lang="en-US" altLang="zh-CN" sz="3200" b="1" dirty="0" smtClean="0">
              <a:solidFill>
                <a:srgbClr val="0000CC"/>
              </a:solidFill>
              <a:latin typeface="黑体" pitchFamily="49" charset="-122"/>
              <a:ea typeface="黑体" pitchFamily="49" charset="-122"/>
            </a:endParaRPr>
          </a:p>
          <a:p>
            <a:pPr marL="971550" lvl="1" indent="-514350">
              <a:spcBef>
                <a:spcPts val="1800"/>
              </a:spcBef>
              <a:buFont typeface="Arial" charset="0"/>
              <a:buAutoNum type="arabicPeriod"/>
            </a:pPr>
            <a:endParaRPr kumimoji="1" lang="en-US" altLang="zh-CN" sz="2000" dirty="0" smtClean="0">
              <a:solidFill>
                <a:srgbClr val="110032"/>
              </a:solidFill>
              <a:latin typeface="黑体" pitchFamily="2" charset="-122"/>
              <a:ea typeface="黑体" pitchFamily="2" charset="-122"/>
            </a:endParaRPr>
          </a:p>
          <a:p>
            <a:pPr marL="971550" lvl="1" indent="-514350">
              <a:spcBef>
                <a:spcPts val="2400"/>
              </a:spcBef>
              <a:buFont typeface="Arial" charset="0"/>
              <a:buAutoNum type="arabicPeriod"/>
            </a:pPr>
            <a:r>
              <a:rPr kumimoji="1" lang="zh-CN" altLang="en-US" sz="2000" dirty="0" smtClean="0">
                <a:solidFill>
                  <a:srgbClr val="110032"/>
                </a:solidFill>
                <a:latin typeface="黑体" pitchFamily="2" charset="-122"/>
                <a:ea typeface="黑体" pitchFamily="2" charset="-122"/>
              </a:rPr>
              <a:t>基本要求及说明</a:t>
            </a:r>
            <a:endParaRPr kumimoji="1" lang="en-US" altLang="zh-CN" sz="2000" dirty="0" smtClean="0">
              <a:solidFill>
                <a:srgbClr val="110032"/>
              </a:solidFill>
              <a:latin typeface="黑体" pitchFamily="2" charset="-122"/>
              <a:ea typeface="黑体" pitchFamily="2" charset="-122"/>
            </a:endParaRPr>
          </a:p>
          <a:p>
            <a:pPr marL="971550" lvl="1" indent="-514350">
              <a:spcBef>
                <a:spcPts val="2400"/>
              </a:spcBef>
              <a:buFont typeface="Arial" charset="0"/>
              <a:buAutoNum type="arabicPeriod"/>
            </a:pPr>
            <a:r>
              <a:rPr kumimoji="1" lang="zh-CN" altLang="en-US" sz="2000" dirty="0" smtClean="0">
                <a:solidFill>
                  <a:srgbClr val="110032"/>
                </a:solidFill>
                <a:latin typeface="黑体" pitchFamily="2" charset="-122"/>
                <a:ea typeface="黑体" pitchFamily="2" charset="-122"/>
              </a:rPr>
              <a:t>新旧表格比较</a:t>
            </a:r>
            <a:endParaRPr kumimoji="1" lang="en-US" altLang="zh-CN" sz="2000" dirty="0" smtClean="0">
              <a:solidFill>
                <a:srgbClr val="110032"/>
              </a:solidFill>
              <a:latin typeface="黑体" pitchFamily="2" charset="-122"/>
              <a:ea typeface="黑体" pitchFamily="2" charset="-122"/>
            </a:endParaRPr>
          </a:p>
          <a:p>
            <a:pPr marL="971550" lvl="1" indent="-514350">
              <a:spcBef>
                <a:spcPts val="2400"/>
              </a:spcBef>
              <a:buFont typeface="Arial" charset="0"/>
              <a:buAutoNum type="arabicPeriod"/>
            </a:pPr>
            <a:r>
              <a:rPr kumimoji="1" lang="zh-CN" altLang="en-US" sz="2000" dirty="0" smtClean="0">
                <a:solidFill>
                  <a:srgbClr val="110032"/>
                </a:solidFill>
                <a:latin typeface="黑体" pitchFamily="2" charset="-122"/>
                <a:ea typeface="黑体" pitchFamily="2" charset="-122"/>
              </a:rPr>
              <a:t>表格应用示例</a:t>
            </a:r>
            <a:endParaRPr kumimoji="1" lang="en-US" altLang="zh-CN" sz="2000" dirty="0" smtClean="0">
              <a:solidFill>
                <a:srgbClr val="110032"/>
              </a:solidFill>
              <a:latin typeface="黑体" pitchFamily="2" charset="-122"/>
              <a:ea typeface="黑体" pitchFamily="2" charset="-122"/>
            </a:endParaRPr>
          </a:p>
          <a:p>
            <a:pPr marL="971550" lvl="1" indent="-514350">
              <a:spcBef>
                <a:spcPts val="1800"/>
              </a:spcBef>
              <a:buFont typeface="Arial" charset="0"/>
              <a:buAutoNum type="arabicPeriod"/>
            </a:pPr>
            <a:endParaRPr kumimoji="1" lang="en-US" altLang="zh-CN" sz="2000" dirty="0" smtClean="0">
              <a:solidFill>
                <a:srgbClr val="110032"/>
              </a:solidFill>
              <a:latin typeface="黑体" pitchFamily="2" charset="-122"/>
              <a:ea typeface="黑体" pitchFamily="2" charset="-122"/>
            </a:endParaRPr>
          </a:p>
          <a:p>
            <a:pPr marL="971550" lvl="1" indent="-514350">
              <a:spcBef>
                <a:spcPts val="1800"/>
              </a:spcBef>
              <a:buFont typeface="Arial" charset="0"/>
              <a:buAutoNum type="arabicPeriod"/>
            </a:pPr>
            <a:endParaRPr kumimoji="1" lang="en-US" altLang="zh-CN" sz="2000" dirty="0" smtClean="0">
              <a:solidFill>
                <a:srgbClr val="110032"/>
              </a:solidFill>
              <a:latin typeface="黑体" pitchFamily="2" charset="-122"/>
              <a:ea typeface="黑体" pitchFamily="2" charset="-122"/>
            </a:endParaRPr>
          </a:p>
          <a:p>
            <a:pPr marL="971550" lvl="1" indent="-514350">
              <a:spcBef>
                <a:spcPts val="1800"/>
              </a:spcBef>
              <a:buFont typeface="Arial" charset="0"/>
              <a:buAutoNum type="arabicPeriod"/>
            </a:pPr>
            <a:endParaRPr kumimoji="1" lang="en-US" altLang="zh-CN" sz="2000" dirty="0" smtClean="0">
              <a:solidFill>
                <a:srgbClr val="110032"/>
              </a:solidFill>
              <a:latin typeface="黑体" pitchFamily="2" charset="-122"/>
              <a:ea typeface="黑体" pitchFamily="2" charset="-122"/>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r>
              <a:rPr lang="en-US" altLang="zh-CN" dirty="0" smtClean="0"/>
              <a:t>2. </a:t>
            </a:r>
            <a:r>
              <a:rPr lang="zh-CN" altLang="en-US" dirty="0" smtClean="0"/>
              <a:t>新旧表格目录对比基本要求及说明</a:t>
            </a:r>
            <a:endParaRPr lang="zh-CN" altLang="en-US" dirty="0"/>
          </a:p>
        </p:txBody>
      </p:sp>
      <p:graphicFrame>
        <p:nvGraphicFramePr>
          <p:cNvPr id="3" name="表格 2"/>
          <p:cNvGraphicFramePr>
            <a:graphicFrameLocks noGrp="1"/>
          </p:cNvGraphicFramePr>
          <p:nvPr/>
        </p:nvGraphicFramePr>
        <p:xfrm>
          <a:off x="142844" y="857232"/>
          <a:ext cx="8858312" cy="5975928"/>
        </p:xfrm>
        <a:graphic>
          <a:graphicData uri="http://schemas.openxmlformats.org/drawingml/2006/table">
            <a:tbl>
              <a:tblPr firstRow="1" bandRow="1">
                <a:tableStyleId>{5C22544A-7EE6-4342-B048-85BDC9FD1C3A}</a:tableStyleId>
              </a:tblPr>
              <a:tblGrid>
                <a:gridCol w="4429156"/>
                <a:gridCol w="4429156"/>
              </a:tblGrid>
              <a:tr h="398088">
                <a:tc>
                  <a:txBody>
                    <a:bodyPr/>
                    <a:lstStyle/>
                    <a:p>
                      <a:pPr algn="ctr">
                        <a:spcAft>
                          <a:spcPts val="0"/>
                        </a:spcAft>
                      </a:pPr>
                      <a:r>
                        <a:rPr lang="en-US" altLang="zh-CN" sz="1600" b="1" kern="100" dirty="0" smtClean="0">
                          <a:solidFill>
                            <a:srgbClr val="000000"/>
                          </a:solidFill>
                          <a:latin typeface="+mn-ea"/>
                          <a:ea typeface="+mn-ea"/>
                          <a:cs typeface="宋体"/>
                        </a:rPr>
                        <a:t>GB/T50319-2013</a:t>
                      </a:r>
                      <a:endParaRPr lang="zh-CN" altLang="zh-CN" sz="1600" b="1" kern="100" dirty="0" smtClean="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smtClean="0">
                          <a:solidFill>
                            <a:srgbClr val="000000"/>
                          </a:solidFill>
                          <a:latin typeface="+mn-ea"/>
                          <a:ea typeface="+mn-ea"/>
                          <a:cs typeface="宋体"/>
                        </a:rPr>
                        <a:t>GB/50319-2000</a:t>
                      </a:r>
                      <a:endParaRPr lang="zh-CN" altLang="en-US" sz="1600" b="1" kern="100" dirty="0" smtClean="0">
                        <a:solidFill>
                          <a:srgbClr val="000000"/>
                        </a:solidFill>
                        <a:latin typeface="+mn-ea"/>
                        <a:ea typeface="+mn-ea"/>
                        <a:cs typeface="宋体"/>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09320">
                <a:tc>
                  <a:txBody>
                    <a:bodyPr/>
                    <a:lstStyle/>
                    <a:p>
                      <a:pPr marL="0" indent="0" algn="just" defTabSz="914400" rtl="0" eaLnBrk="1" latinLnBrk="0" hangingPunct="1">
                        <a:spcAft>
                          <a:spcPts val="0"/>
                        </a:spcAft>
                      </a:pPr>
                      <a:r>
                        <a:rPr lang="en-US" altLang="zh-CN" sz="1400" b="0" kern="100" dirty="0">
                          <a:solidFill>
                            <a:srgbClr val="FF6600"/>
                          </a:solidFill>
                          <a:latin typeface="+mn-ea"/>
                          <a:ea typeface="+mn-ea"/>
                          <a:cs typeface="宋体"/>
                        </a:rPr>
                        <a:t>A.0.1</a:t>
                      </a:r>
                      <a:r>
                        <a:rPr lang="zh-CN" altLang="zh-CN" sz="1400" b="0" kern="100" dirty="0">
                          <a:solidFill>
                            <a:srgbClr val="FF6600"/>
                          </a:solidFill>
                          <a:latin typeface="+mn-ea"/>
                          <a:ea typeface="+mn-ea"/>
                          <a:cs typeface="宋体"/>
                        </a:rPr>
                        <a:t>总监理工程师任命书</a:t>
                      </a:r>
                    </a:p>
                    <a:p>
                      <a:pPr marL="0" indent="0" algn="just" defTabSz="914400" rtl="0" eaLnBrk="1" latinLnBrk="0" hangingPunct="1">
                        <a:spcAft>
                          <a:spcPts val="0"/>
                        </a:spcAft>
                      </a:pPr>
                      <a:r>
                        <a:rPr lang="en-US" altLang="zh-CN" sz="1400" b="0" kern="100" dirty="0" smtClean="0">
                          <a:solidFill>
                            <a:srgbClr val="FF6600"/>
                          </a:solidFill>
                          <a:latin typeface="+mn-ea"/>
                          <a:ea typeface="+mn-ea"/>
                          <a:cs typeface="宋体"/>
                        </a:rPr>
                        <a:t>A.0.2</a:t>
                      </a:r>
                      <a:r>
                        <a:rPr lang="zh-CN" altLang="zh-CN" sz="1400" b="0" kern="100" dirty="0" smtClean="0">
                          <a:solidFill>
                            <a:srgbClr val="FF6600"/>
                          </a:solidFill>
                          <a:latin typeface="+mn-ea"/>
                          <a:ea typeface="+mn-ea"/>
                          <a:cs typeface="宋体"/>
                        </a:rPr>
                        <a:t>工程开工令</a:t>
                      </a:r>
                    </a:p>
                    <a:p>
                      <a:pPr marL="0" indent="0" algn="just" defTabSz="914400" rtl="0" eaLnBrk="1" latinLnBrk="0" hangingPunct="1">
                        <a:spcAft>
                          <a:spcPts val="0"/>
                        </a:spcAft>
                      </a:pPr>
                      <a:r>
                        <a:rPr lang="en-US" altLang="zh-CN" sz="1400" b="0" kern="100" dirty="0" smtClean="0">
                          <a:solidFill>
                            <a:srgbClr val="FF6600"/>
                          </a:solidFill>
                          <a:latin typeface="+mn-ea"/>
                          <a:ea typeface="+mn-ea"/>
                          <a:cs typeface="宋体"/>
                        </a:rPr>
                        <a:t>A.0.3</a:t>
                      </a:r>
                      <a:r>
                        <a:rPr lang="zh-CN" altLang="zh-CN" sz="1400" b="0" kern="100" dirty="0" smtClean="0">
                          <a:solidFill>
                            <a:srgbClr val="FF6600"/>
                          </a:solidFill>
                          <a:latin typeface="+mn-ea"/>
                          <a:ea typeface="+mn-ea"/>
                          <a:cs typeface="宋体"/>
                        </a:rPr>
                        <a:t>监理通知单</a:t>
                      </a:r>
                    </a:p>
                    <a:p>
                      <a:pPr marL="0" indent="0" algn="just" defTabSz="914400" rtl="0" eaLnBrk="1" latinLnBrk="0" hangingPunct="1">
                        <a:spcAft>
                          <a:spcPts val="0"/>
                        </a:spcAft>
                      </a:pPr>
                      <a:r>
                        <a:rPr lang="en-US" altLang="zh-CN" sz="1400" b="0" kern="100" dirty="0" smtClean="0">
                          <a:solidFill>
                            <a:srgbClr val="FF6600"/>
                          </a:solidFill>
                          <a:latin typeface="+mn-ea"/>
                          <a:ea typeface="+mn-ea"/>
                          <a:cs typeface="宋体"/>
                        </a:rPr>
                        <a:t>A.0.4</a:t>
                      </a:r>
                      <a:r>
                        <a:rPr lang="zh-CN" altLang="zh-CN" sz="1400" b="0" kern="100" dirty="0" smtClean="0">
                          <a:solidFill>
                            <a:srgbClr val="FF6600"/>
                          </a:solidFill>
                          <a:latin typeface="+mn-ea"/>
                          <a:ea typeface="+mn-ea"/>
                          <a:cs typeface="宋体"/>
                        </a:rPr>
                        <a:t>监理报告</a:t>
                      </a:r>
                    </a:p>
                    <a:p>
                      <a:pPr marL="0" indent="0" algn="just" defTabSz="914400" rtl="0" eaLnBrk="1" latinLnBrk="0" hangingPunct="1">
                        <a:spcAft>
                          <a:spcPts val="0"/>
                        </a:spcAft>
                      </a:pPr>
                      <a:r>
                        <a:rPr lang="en-US" altLang="zh-CN" sz="1400" b="0" kern="100" dirty="0" smtClean="0">
                          <a:solidFill>
                            <a:srgbClr val="FF6600"/>
                          </a:solidFill>
                          <a:latin typeface="+mn-ea"/>
                          <a:ea typeface="+mn-ea"/>
                          <a:cs typeface="宋体"/>
                        </a:rPr>
                        <a:t>A.0.5</a:t>
                      </a:r>
                      <a:r>
                        <a:rPr lang="zh-CN" altLang="zh-CN" sz="1400" b="0" kern="100" dirty="0" smtClean="0">
                          <a:solidFill>
                            <a:srgbClr val="FF6600"/>
                          </a:solidFill>
                          <a:latin typeface="+mn-ea"/>
                          <a:ea typeface="+mn-ea"/>
                          <a:cs typeface="宋体"/>
                        </a:rPr>
                        <a:t>工程暂停令</a:t>
                      </a:r>
                    </a:p>
                    <a:p>
                      <a:pPr marL="0" indent="0" algn="just" defTabSz="914400" rtl="0" eaLnBrk="1" latinLnBrk="0" hangingPunct="1">
                        <a:spcAft>
                          <a:spcPts val="0"/>
                        </a:spcAft>
                      </a:pPr>
                      <a:r>
                        <a:rPr lang="en-US" altLang="zh-CN" sz="1400" b="0" kern="100" dirty="0" smtClean="0">
                          <a:solidFill>
                            <a:srgbClr val="FF6600"/>
                          </a:solidFill>
                          <a:latin typeface="+mn-ea"/>
                          <a:ea typeface="+mn-ea"/>
                          <a:cs typeface="宋体"/>
                        </a:rPr>
                        <a:t>A.0.6</a:t>
                      </a:r>
                      <a:r>
                        <a:rPr lang="zh-CN" altLang="zh-CN" sz="1400" b="0" kern="100" dirty="0" smtClean="0">
                          <a:solidFill>
                            <a:srgbClr val="FF6600"/>
                          </a:solidFill>
                          <a:latin typeface="+mn-ea"/>
                          <a:ea typeface="+mn-ea"/>
                          <a:cs typeface="宋体"/>
                        </a:rPr>
                        <a:t>旁站记录</a:t>
                      </a:r>
                    </a:p>
                    <a:p>
                      <a:pPr marL="0" indent="0" algn="just" defTabSz="914400" rtl="0" eaLnBrk="1" latinLnBrk="0" hangingPunct="1">
                        <a:spcAft>
                          <a:spcPts val="0"/>
                        </a:spcAft>
                      </a:pPr>
                      <a:r>
                        <a:rPr lang="en-US" altLang="zh-CN" sz="1400" b="0" kern="100" dirty="0" smtClean="0">
                          <a:solidFill>
                            <a:srgbClr val="FF6600"/>
                          </a:solidFill>
                          <a:latin typeface="+mn-ea"/>
                          <a:ea typeface="+mn-ea"/>
                          <a:cs typeface="宋体"/>
                        </a:rPr>
                        <a:t>A.0.7</a:t>
                      </a:r>
                      <a:r>
                        <a:rPr lang="zh-CN" altLang="zh-CN" sz="1400" b="0" kern="100" dirty="0" smtClean="0">
                          <a:solidFill>
                            <a:srgbClr val="FF6600"/>
                          </a:solidFill>
                          <a:latin typeface="+mn-ea"/>
                          <a:ea typeface="+mn-ea"/>
                          <a:cs typeface="宋体"/>
                        </a:rPr>
                        <a:t>工程复工令</a:t>
                      </a:r>
                    </a:p>
                    <a:p>
                      <a:pPr marL="0" indent="0" algn="just" defTabSz="914400" rtl="0" eaLnBrk="1" latinLnBrk="0" hangingPunct="1">
                        <a:spcAft>
                          <a:spcPts val="0"/>
                        </a:spcAft>
                      </a:pPr>
                      <a:r>
                        <a:rPr lang="en-US" altLang="zh-CN" sz="1400" b="0" kern="100" dirty="0" smtClean="0">
                          <a:solidFill>
                            <a:srgbClr val="FF6600"/>
                          </a:solidFill>
                          <a:latin typeface="+mn-ea"/>
                          <a:ea typeface="+mn-ea"/>
                          <a:cs typeface="宋体"/>
                        </a:rPr>
                        <a:t>A.0.8</a:t>
                      </a:r>
                      <a:r>
                        <a:rPr lang="zh-CN" altLang="zh-CN" sz="1400" b="0" kern="100" dirty="0" smtClean="0">
                          <a:solidFill>
                            <a:srgbClr val="FF6600"/>
                          </a:solidFill>
                          <a:latin typeface="+mn-ea"/>
                          <a:ea typeface="+mn-ea"/>
                          <a:cs typeface="宋体"/>
                        </a:rPr>
                        <a:t>工程款支付证书</a:t>
                      </a:r>
                      <a:endParaRPr lang="en-US" altLang="zh-CN" sz="1400" b="0" kern="100" dirty="0" smtClean="0">
                        <a:solidFill>
                          <a:srgbClr val="FF6600"/>
                        </a:solidFill>
                        <a:latin typeface="+mn-ea"/>
                        <a:ea typeface="+mn-ea"/>
                        <a:cs typeface="宋体"/>
                      </a:endParaRPr>
                    </a:p>
                    <a:p>
                      <a:pPr marL="0" indent="0" algn="just" defTabSz="914400" rtl="0" eaLnBrk="1" latinLnBrk="0" hangingPunct="1">
                        <a:spcAft>
                          <a:spcPts val="0"/>
                        </a:spcAft>
                      </a:pPr>
                      <a:endParaRPr lang="en-US" altLang="zh-CN" sz="800" b="0" kern="100" dirty="0" smtClean="0">
                        <a:solidFill>
                          <a:srgbClr val="000000"/>
                        </a:solidFill>
                        <a:latin typeface="+mn-ea"/>
                        <a:ea typeface="+mn-ea"/>
                        <a:cs typeface="宋体"/>
                      </a:endParaRPr>
                    </a:p>
                    <a:p>
                      <a:pPr marL="0" indent="0" algn="just" defTabSz="914400" rtl="0" eaLnBrk="1" latinLnBrk="0" hangingPunct="1">
                        <a:spcAft>
                          <a:spcPts val="0"/>
                        </a:spcAft>
                      </a:pPr>
                      <a:r>
                        <a:rPr lang="en-US" altLang="zh-CN" sz="1400" b="0" kern="100" dirty="0" smtClean="0">
                          <a:solidFill>
                            <a:srgbClr val="0000CC"/>
                          </a:solidFill>
                          <a:latin typeface="+mn-ea"/>
                          <a:ea typeface="+mn-ea"/>
                          <a:cs typeface="宋体"/>
                        </a:rPr>
                        <a:t>B.0.1</a:t>
                      </a:r>
                      <a:r>
                        <a:rPr lang="zh-CN" altLang="zh-CN" sz="1400" b="0" kern="100" dirty="0">
                          <a:solidFill>
                            <a:srgbClr val="0000CC"/>
                          </a:solidFill>
                          <a:latin typeface="+mn-ea"/>
                          <a:ea typeface="+mn-ea"/>
                          <a:cs typeface="宋体"/>
                        </a:rPr>
                        <a:t>施工组织设计或（专项）施工方案报审表</a:t>
                      </a:r>
                    </a:p>
                    <a:p>
                      <a:pPr marL="0" indent="0" algn="just" defTabSz="914400" rtl="0" eaLnBrk="1" latinLnBrk="0" hangingPunct="1">
                        <a:spcAft>
                          <a:spcPts val="0"/>
                        </a:spcAft>
                      </a:pPr>
                      <a:r>
                        <a:rPr lang="en-US" altLang="zh-CN" sz="1400" b="0" kern="100" dirty="0">
                          <a:solidFill>
                            <a:srgbClr val="0000CC"/>
                          </a:solidFill>
                          <a:latin typeface="+mn-ea"/>
                          <a:ea typeface="+mn-ea"/>
                          <a:cs typeface="宋体"/>
                        </a:rPr>
                        <a:t>B.0.2</a:t>
                      </a:r>
                      <a:r>
                        <a:rPr lang="zh-CN" altLang="zh-CN" sz="1400" b="0" kern="100" dirty="0">
                          <a:solidFill>
                            <a:srgbClr val="0000CC"/>
                          </a:solidFill>
                          <a:latin typeface="+mn-ea"/>
                          <a:ea typeface="+mn-ea"/>
                          <a:cs typeface="宋体"/>
                        </a:rPr>
                        <a:t>工程开工报审表</a:t>
                      </a:r>
                    </a:p>
                    <a:p>
                      <a:pPr marL="0" indent="0" algn="just" defTabSz="914400" rtl="0" eaLnBrk="1" latinLnBrk="0" hangingPunct="1">
                        <a:spcAft>
                          <a:spcPts val="0"/>
                        </a:spcAft>
                      </a:pPr>
                      <a:r>
                        <a:rPr lang="en-US" altLang="zh-CN" sz="1400" b="0" kern="100" dirty="0">
                          <a:solidFill>
                            <a:srgbClr val="0000CC"/>
                          </a:solidFill>
                          <a:latin typeface="+mn-ea"/>
                          <a:ea typeface="+mn-ea"/>
                          <a:cs typeface="宋体"/>
                        </a:rPr>
                        <a:t>B.0.3</a:t>
                      </a:r>
                      <a:r>
                        <a:rPr lang="zh-CN" altLang="zh-CN" sz="1400" b="0" kern="100" dirty="0">
                          <a:solidFill>
                            <a:srgbClr val="0000CC"/>
                          </a:solidFill>
                          <a:latin typeface="+mn-ea"/>
                          <a:ea typeface="+mn-ea"/>
                          <a:cs typeface="宋体"/>
                        </a:rPr>
                        <a:t>工程复工报审表</a:t>
                      </a:r>
                    </a:p>
                    <a:p>
                      <a:pPr marL="0" indent="0" algn="just" defTabSz="914400" rtl="0" eaLnBrk="1" latinLnBrk="0" hangingPunct="1">
                        <a:spcAft>
                          <a:spcPts val="0"/>
                        </a:spcAft>
                      </a:pPr>
                      <a:r>
                        <a:rPr lang="en-US" altLang="zh-CN" sz="1400" b="0" kern="100" dirty="0">
                          <a:solidFill>
                            <a:srgbClr val="0000CC"/>
                          </a:solidFill>
                          <a:latin typeface="+mn-ea"/>
                          <a:ea typeface="+mn-ea"/>
                          <a:cs typeface="宋体"/>
                        </a:rPr>
                        <a:t>B.0.4</a:t>
                      </a:r>
                      <a:r>
                        <a:rPr lang="zh-CN" altLang="zh-CN" sz="1400" b="0" kern="100" dirty="0">
                          <a:solidFill>
                            <a:srgbClr val="0000CC"/>
                          </a:solidFill>
                          <a:latin typeface="+mn-ea"/>
                          <a:ea typeface="+mn-ea"/>
                          <a:cs typeface="宋体"/>
                        </a:rPr>
                        <a:t>分包单位资格报审表</a:t>
                      </a:r>
                    </a:p>
                    <a:p>
                      <a:pPr marL="0" indent="0" algn="just" defTabSz="914400" rtl="0" eaLnBrk="1" latinLnBrk="0" hangingPunct="1">
                        <a:spcAft>
                          <a:spcPts val="0"/>
                        </a:spcAft>
                      </a:pPr>
                      <a:r>
                        <a:rPr lang="en-US" altLang="zh-CN" sz="1400" b="0" kern="100" dirty="0">
                          <a:solidFill>
                            <a:srgbClr val="0000CC"/>
                          </a:solidFill>
                          <a:latin typeface="+mn-ea"/>
                          <a:ea typeface="+mn-ea"/>
                          <a:cs typeface="宋体"/>
                        </a:rPr>
                        <a:t>B.0.5</a:t>
                      </a:r>
                      <a:r>
                        <a:rPr lang="zh-CN" altLang="zh-CN" sz="1400" b="0" kern="100" dirty="0">
                          <a:solidFill>
                            <a:srgbClr val="0000CC"/>
                          </a:solidFill>
                          <a:latin typeface="+mn-ea"/>
                          <a:ea typeface="+mn-ea"/>
                          <a:cs typeface="宋体"/>
                        </a:rPr>
                        <a:t>施工控制测量成果报验表</a:t>
                      </a:r>
                    </a:p>
                    <a:p>
                      <a:pPr marL="0" indent="0" algn="just" defTabSz="914400" rtl="0" eaLnBrk="1" latinLnBrk="0" hangingPunct="1">
                        <a:spcAft>
                          <a:spcPts val="0"/>
                        </a:spcAft>
                      </a:pPr>
                      <a:r>
                        <a:rPr lang="en-US" altLang="zh-CN" sz="1400" b="0" kern="100" dirty="0">
                          <a:solidFill>
                            <a:srgbClr val="0000CC"/>
                          </a:solidFill>
                          <a:latin typeface="+mn-ea"/>
                          <a:ea typeface="+mn-ea"/>
                          <a:cs typeface="宋体"/>
                        </a:rPr>
                        <a:t>B.0.6</a:t>
                      </a:r>
                      <a:r>
                        <a:rPr lang="zh-CN" altLang="zh-CN" sz="1400" b="0" kern="100" dirty="0">
                          <a:solidFill>
                            <a:srgbClr val="0000CC"/>
                          </a:solidFill>
                          <a:latin typeface="+mn-ea"/>
                          <a:ea typeface="+mn-ea"/>
                          <a:cs typeface="宋体"/>
                        </a:rPr>
                        <a:t>工程材料、构配件或设备报审表</a:t>
                      </a:r>
                    </a:p>
                    <a:p>
                      <a:pPr marL="0" indent="0" algn="just" defTabSz="914400" rtl="0" eaLnBrk="1" latinLnBrk="0" hangingPunct="1">
                        <a:spcAft>
                          <a:spcPts val="0"/>
                        </a:spcAft>
                      </a:pPr>
                      <a:r>
                        <a:rPr lang="en-US" altLang="zh-CN" sz="1400" b="0" kern="100" dirty="0">
                          <a:solidFill>
                            <a:srgbClr val="0000CC"/>
                          </a:solidFill>
                          <a:latin typeface="+mn-ea"/>
                          <a:ea typeface="+mn-ea"/>
                          <a:cs typeface="宋体"/>
                        </a:rPr>
                        <a:t>B.0.7</a:t>
                      </a:r>
                      <a:r>
                        <a:rPr lang="zh-CN" altLang="zh-CN" sz="1400" b="0" kern="100" dirty="0">
                          <a:solidFill>
                            <a:srgbClr val="0000CC"/>
                          </a:solidFill>
                          <a:latin typeface="+mn-ea"/>
                          <a:ea typeface="+mn-ea"/>
                          <a:cs typeface="宋体"/>
                        </a:rPr>
                        <a:t>报审、报验表</a:t>
                      </a:r>
                    </a:p>
                    <a:p>
                      <a:pPr indent="0" algn="just">
                        <a:spcAft>
                          <a:spcPts val="0"/>
                        </a:spcAft>
                      </a:pPr>
                      <a:r>
                        <a:rPr lang="en-US" altLang="zh-CN" sz="1400" b="0" kern="100" dirty="0">
                          <a:solidFill>
                            <a:srgbClr val="0000CC"/>
                          </a:solidFill>
                          <a:latin typeface="+mn-ea"/>
                          <a:ea typeface="+mn-ea"/>
                          <a:cs typeface="宋体"/>
                        </a:rPr>
                        <a:t>B.0.8</a:t>
                      </a:r>
                      <a:r>
                        <a:rPr lang="zh-CN" altLang="zh-CN" sz="1400" b="0" kern="100" dirty="0">
                          <a:solidFill>
                            <a:srgbClr val="0000CC"/>
                          </a:solidFill>
                          <a:latin typeface="+mn-ea"/>
                          <a:ea typeface="+mn-ea"/>
                          <a:cs typeface="宋体"/>
                        </a:rPr>
                        <a:t>分部工程报验表</a:t>
                      </a:r>
                    </a:p>
                    <a:p>
                      <a:pPr indent="0" algn="just">
                        <a:spcAft>
                          <a:spcPts val="0"/>
                        </a:spcAft>
                      </a:pPr>
                      <a:r>
                        <a:rPr lang="en-US" altLang="zh-CN" sz="1400" b="0" kern="100" dirty="0">
                          <a:solidFill>
                            <a:srgbClr val="0000CC"/>
                          </a:solidFill>
                          <a:latin typeface="+mn-ea"/>
                          <a:ea typeface="+mn-ea"/>
                          <a:cs typeface="宋体"/>
                        </a:rPr>
                        <a:t>B.0.9</a:t>
                      </a:r>
                      <a:r>
                        <a:rPr lang="zh-CN" altLang="zh-CN" sz="1400" b="0" kern="100" dirty="0">
                          <a:solidFill>
                            <a:srgbClr val="0000CC"/>
                          </a:solidFill>
                          <a:latin typeface="+mn-ea"/>
                          <a:ea typeface="+mn-ea"/>
                          <a:cs typeface="宋体"/>
                        </a:rPr>
                        <a:t>监理通知回复</a:t>
                      </a:r>
                    </a:p>
                    <a:p>
                      <a:pPr indent="0" algn="just">
                        <a:spcAft>
                          <a:spcPts val="0"/>
                        </a:spcAft>
                      </a:pPr>
                      <a:r>
                        <a:rPr lang="en-US" altLang="zh-CN" sz="1400" b="0" kern="100" dirty="0">
                          <a:solidFill>
                            <a:srgbClr val="0000CC"/>
                          </a:solidFill>
                          <a:latin typeface="+mn-ea"/>
                          <a:ea typeface="+mn-ea"/>
                          <a:cs typeface="宋体"/>
                        </a:rPr>
                        <a:t>B.0.10</a:t>
                      </a:r>
                      <a:r>
                        <a:rPr lang="zh-CN" altLang="zh-CN" sz="1400" b="0" kern="100" dirty="0">
                          <a:solidFill>
                            <a:srgbClr val="0000CC"/>
                          </a:solidFill>
                          <a:latin typeface="+mn-ea"/>
                          <a:ea typeface="+mn-ea"/>
                          <a:cs typeface="宋体"/>
                        </a:rPr>
                        <a:t>单位工程竣工验收报审表</a:t>
                      </a:r>
                    </a:p>
                    <a:p>
                      <a:pPr indent="0" algn="just">
                        <a:spcAft>
                          <a:spcPts val="0"/>
                        </a:spcAft>
                      </a:pPr>
                      <a:r>
                        <a:rPr lang="en-US" altLang="zh-CN" sz="1400" b="0" kern="100" dirty="0">
                          <a:solidFill>
                            <a:srgbClr val="0000CC"/>
                          </a:solidFill>
                          <a:latin typeface="+mn-ea"/>
                          <a:ea typeface="+mn-ea"/>
                          <a:cs typeface="宋体"/>
                        </a:rPr>
                        <a:t>B.0.11</a:t>
                      </a:r>
                      <a:r>
                        <a:rPr lang="zh-CN" altLang="zh-CN" sz="1400" b="0" kern="100" dirty="0">
                          <a:solidFill>
                            <a:srgbClr val="0000CC"/>
                          </a:solidFill>
                          <a:latin typeface="+mn-ea"/>
                          <a:ea typeface="+mn-ea"/>
                          <a:cs typeface="宋体"/>
                        </a:rPr>
                        <a:t>工程款支付报审表</a:t>
                      </a:r>
                    </a:p>
                    <a:p>
                      <a:pPr indent="0" algn="just">
                        <a:spcAft>
                          <a:spcPts val="0"/>
                        </a:spcAft>
                      </a:pPr>
                      <a:r>
                        <a:rPr lang="en-US" altLang="zh-CN" sz="1400" b="0" kern="100" dirty="0">
                          <a:solidFill>
                            <a:srgbClr val="0000CC"/>
                          </a:solidFill>
                          <a:latin typeface="+mn-ea"/>
                          <a:ea typeface="+mn-ea"/>
                          <a:cs typeface="宋体"/>
                        </a:rPr>
                        <a:t>B.0.12</a:t>
                      </a:r>
                      <a:r>
                        <a:rPr lang="zh-CN" altLang="zh-CN" sz="1400" b="0" kern="100" dirty="0">
                          <a:solidFill>
                            <a:srgbClr val="0000CC"/>
                          </a:solidFill>
                          <a:latin typeface="+mn-ea"/>
                          <a:ea typeface="+mn-ea"/>
                          <a:cs typeface="宋体"/>
                        </a:rPr>
                        <a:t>施工进度计划报审表</a:t>
                      </a:r>
                    </a:p>
                    <a:p>
                      <a:pPr indent="0" algn="just">
                        <a:spcAft>
                          <a:spcPts val="0"/>
                        </a:spcAft>
                      </a:pPr>
                      <a:r>
                        <a:rPr lang="en-US" altLang="zh-CN" sz="1400" b="0" kern="100" dirty="0">
                          <a:solidFill>
                            <a:srgbClr val="0000CC"/>
                          </a:solidFill>
                          <a:latin typeface="+mn-ea"/>
                          <a:ea typeface="+mn-ea"/>
                          <a:cs typeface="宋体"/>
                        </a:rPr>
                        <a:t>B.0.13</a:t>
                      </a:r>
                      <a:r>
                        <a:rPr lang="zh-CN" altLang="zh-CN" sz="1400" b="0" kern="100" dirty="0">
                          <a:solidFill>
                            <a:srgbClr val="0000CC"/>
                          </a:solidFill>
                          <a:latin typeface="+mn-ea"/>
                          <a:ea typeface="+mn-ea"/>
                          <a:cs typeface="宋体"/>
                        </a:rPr>
                        <a:t>费用索赔报审表</a:t>
                      </a:r>
                    </a:p>
                    <a:p>
                      <a:pPr indent="0" algn="just">
                        <a:spcAft>
                          <a:spcPts val="0"/>
                        </a:spcAft>
                      </a:pPr>
                      <a:r>
                        <a:rPr lang="en-US" altLang="zh-CN" sz="1400" b="0" kern="100" dirty="0">
                          <a:solidFill>
                            <a:srgbClr val="0000CC"/>
                          </a:solidFill>
                          <a:latin typeface="+mn-ea"/>
                          <a:ea typeface="+mn-ea"/>
                          <a:cs typeface="宋体"/>
                        </a:rPr>
                        <a:t>B.0.14</a:t>
                      </a:r>
                      <a:r>
                        <a:rPr lang="zh-CN" altLang="zh-CN" sz="1400" b="0" kern="100" dirty="0">
                          <a:solidFill>
                            <a:srgbClr val="0000CC"/>
                          </a:solidFill>
                          <a:latin typeface="+mn-ea"/>
                          <a:ea typeface="+mn-ea"/>
                          <a:cs typeface="宋体"/>
                        </a:rPr>
                        <a:t>工程临时或最终延期报审</a:t>
                      </a:r>
                      <a:r>
                        <a:rPr lang="zh-CN" altLang="zh-CN" sz="1400" b="0" kern="100" dirty="0" smtClean="0">
                          <a:solidFill>
                            <a:srgbClr val="0000CC"/>
                          </a:solidFill>
                          <a:latin typeface="+mn-ea"/>
                          <a:ea typeface="+mn-ea"/>
                          <a:cs typeface="宋体"/>
                        </a:rPr>
                        <a:t>表</a:t>
                      </a:r>
                      <a:endParaRPr lang="en-US" altLang="zh-CN" sz="1400" b="0" kern="100" dirty="0" smtClean="0">
                        <a:solidFill>
                          <a:srgbClr val="0000CC"/>
                        </a:solidFill>
                        <a:latin typeface="+mn-ea"/>
                        <a:ea typeface="+mn-ea"/>
                        <a:cs typeface="宋体"/>
                      </a:endParaRPr>
                    </a:p>
                    <a:p>
                      <a:pPr indent="0" algn="just">
                        <a:spcAft>
                          <a:spcPts val="0"/>
                        </a:spcAft>
                      </a:pPr>
                      <a:endParaRPr lang="en-US" altLang="zh-CN" sz="800" b="0" kern="100" dirty="0" smtClean="0">
                        <a:solidFill>
                          <a:srgbClr val="000000"/>
                        </a:solidFill>
                        <a:latin typeface="+mn-ea"/>
                        <a:ea typeface="+mn-ea"/>
                        <a:cs typeface="宋体"/>
                      </a:endParaRPr>
                    </a:p>
                    <a:p>
                      <a:pPr indent="0" algn="just">
                        <a:spcAft>
                          <a:spcPts val="0"/>
                        </a:spcAft>
                      </a:pPr>
                      <a:r>
                        <a:rPr lang="en-US" altLang="zh-CN" sz="1400" b="0" kern="100" dirty="0" smtClean="0">
                          <a:solidFill>
                            <a:srgbClr val="000000"/>
                          </a:solidFill>
                          <a:latin typeface="+mn-ea"/>
                          <a:ea typeface="+mn-ea"/>
                          <a:cs typeface="宋体"/>
                        </a:rPr>
                        <a:t>C.0.1</a:t>
                      </a:r>
                      <a:r>
                        <a:rPr lang="zh-CN" altLang="zh-CN" sz="1400" b="0" kern="100" dirty="0">
                          <a:solidFill>
                            <a:srgbClr val="000000"/>
                          </a:solidFill>
                          <a:latin typeface="+mn-ea"/>
                          <a:ea typeface="+mn-ea"/>
                          <a:cs typeface="宋体"/>
                        </a:rPr>
                        <a:t>工作联系单</a:t>
                      </a:r>
                    </a:p>
                    <a:p>
                      <a:pPr indent="0" algn="just">
                        <a:spcAft>
                          <a:spcPts val="0"/>
                        </a:spcAft>
                      </a:pPr>
                      <a:r>
                        <a:rPr lang="en-US" altLang="zh-CN" sz="1400" b="0" kern="100" dirty="0">
                          <a:solidFill>
                            <a:srgbClr val="000000"/>
                          </a:solidFill>
                          <a:latin typeface="+mn-ea"/>
                          <a:ea typeface="+mn-ea"/>
                          <a:cs typeface="宋体"/>
                        </a:rPr>
                        <a:t>C.0.2</a:t>
                      </a:r>
                      <a:r>
                        <a:rPr lang="zh-CN" altLang="zh-CN" sz="1400" b="0" kern="100" dirty="0">
                          <a:solidFill>
                            <a:srgbClr val="000000"/>
                          </a:solidFill>
                          <a:latin typeface="+mn-ea"/>
                          <a:ea typeface="+mn-ea"/>
                          <a:cs typeface="宋体"/>
                        </a:rPr>
                        <a:t>工程变更单</a:t>
                      </a:r>
                    </a:p>
                    <a:p>
                      <a:pPr indent="0" algn="just">
                        <a:spcAft>
                          <a:spcPts val="0"/>
                        </a:spcAft>
                      </a:pPr>
                      <a:r>
                        <a:rPr lang="en-US" altLang="zh-CN" sz="1400" b="0" kern="100" dirty="0">
                          <a:solidFill>
                            <a:srgbClr val="000000"/>
                          </a:solidFill>
                          <a:latin typeface="+mn-ea"/>
                          <a:ea typeface="+mn-ea"/>
                          <a:cs typeface="宋体"/>
                        </a:rPr>
                        <a:t>C.0.3</a:t>
                      </a:r>
                      <a:r>
                        <a:rPr lang="zh-CN" altLang="zh-CN" sz="1400" b="0" kern="100" dirty="0">
                          <a:solidFill>
                            <a:srgbClr val="000000"/>
                          </a:solidFill>
                          <a:latin typeface="+mn-ea"/>
                          <a:ea typeface="+mn-ea"/>
                          <a:cs typeface="宋体"/>
                        </a:rPr>
                        <a:t>索赔意向通知书</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FF6600"/>
                          </a:solidFill>
                          <a:latin typeface="+mn-ea"/>
                          <a:ea typeface="+mn-ea"/>
                          <a:cs typeface="宋体"/>
                        </a:rPr>
                        <a:t>B1	</a:t>
                      </a:r>
                      <a:r>
                        <a:rPr lang="zh-CN" altLang="zh-CN" sz="1400" b="0" kern="100" dirty="0" smtClean="0">
                          <a:solidFill>
                            <a:srgbClr val="FF6600"/>
                          </a:solidFill>
                          <a:latin typeface="+mn-ea"/>
                          <a:ea typeface="+mn-ea"/>
                          <a:cs typeface="宋体"/>
                        </a:rPr>
                        <a:t>监理工程师通知单</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FF6600"/>
                          </a:solidFill>
                          <a:latin typeface="+mn-ea"/>
                          <a:ea typeface="+mn-ea"/>
                          <a:cs typeface="宋体"/>
                        </a:rPr>
                        <a:t>B2	</a:t>
                      </a:r>
                      <a:r>
                        <a:rPr lang="zh-CN" altLang="zh-CN" sz="1400" b="0" kern="100" dirty="0" smtClean="0">
                          <a:solidFill>
                            <a:srgbClr val="FF6600"/>
                          </a:solidFill>
                          <a:latin typeface="+mn-ea"/>
                          <a:ea typeface="+mn-ea"/>
                          <a:cs typeface="宋体"/>
                        </a:rPr>
                        <a:t>工程暂停令</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FF6600"/>
                          </a:solidFill>
                          <a:latin typeface="+mn-ea"/>
                          <a:ea typeface="+mn-ea"/>
                          <a:cs typeface="宋体"/>
                        </a:rPr>
                        <a:t>B3	</a:t>
                      </a:r>
                      <a:r>
                        <a:rPr lang="zh-CN" altLang="zh-CN" sz="1400" b="0" kern="100" dirty="0" smtClean="0">
                          <a:solidFill>
                            <a:srgbClr val="FF6600"/>
                          </a:solidFill>
                          <a:latin typeface="+mn-ea"/>
                          <a:ea typeface="+mn-ea"/>
                          <a:cs typeface="宋体"/>
                        </a:rPr>
                        <a:t>工程款支付证书</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FF6600"/>
                          </a:solidFill>
                          <a:latin typeface="+mn-ea"/>
                          <a:ea typeface="+mn-ea"/>
                          <a:cs typeface="宋体"/>
                        </a:rPr>
                        <a:t>B4	</a:t>
                      </a:r>
                      <a:r>
                        <a:rPr lang="zh-CN" altLang="zh-CN" sz="1400" b="0" kern="100" dirty="0" smtClean="0">
                          <a:solidFill>
                            <a:srgbClr val="FF6600"/>
                          </a:solidFill>
                          <a:latin typeface="+mn-ea"/>
                          <a:ea typeface="+mn-ea"/>
                          <a:cs typeface="宋体"/>
                        </a:rPr>
                        <a:t>工程临时延期审批表</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FF6600"/>
                          </a:solidFill>
                          <a:latin typeface="+mn-ea"/>
                          <a:ea typeface="+mn-ea"/>
                          <a:cs typeface="宋体"/>
                        </a:rPr>
                        <a:t>B5	</a:t>
                      </a:r>
                      <a:r>
                        <a:rPr lang="zh-CN" altLang="zh-CN" sz="1400" b="0" kern="100" dirty="0" smtClean="0">
                          <a:solidFill>
                            <a:srgbClr val="FF6600"/>
                          </a:solidFill>
                          <a:latin typeface="+mn-ea"/>
                          <a:ea typeface="+mn-ea"/>
                          <a:cs typeface="宋体"/>
                        </a:rPr>
                        <a:t>工程最终延期审批表</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FF6600"/>
                          </a:solidFill>
                          <a:latin typeface="+mn-ea"/>
                          <a:ea typeface="+mn-ea"/>
                          <a:cs typeface="宋体"/>
                        </a:rPr>
                        <a:t>B6	</a:t>
                      </a:r>
                      <a:r>
                        <a:rPr lang="zh-CN" altLang="zh-CN" sz="1400" b="0" kern="100" dirty="0" smtClean="0">
                          <a:solidFill>
                            <a:srgbClr val="FF6600"/>
                          </a:solidFill>
                          <a:latin typeface="+mn-ea"/>
                          <a:ea typeface="+mn-ea"/>
                          <a:cs typeface="宋体"/>
                        </a:rPr>
                        <a:t>费用索赔审批表</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FF6600"/>
                          </a:solidFill>
                          <a:latin typeface="+mn-ea"/>
                          <a:ea typeface="+mn-ea"/>
                          <a:cs typeface="宋体"/>
                        </a:rPr>
                        <a:t>A7	</a:t>
                      </a:r>
                      <a:r>
                        <a:rPr lang="zh-CN" altLang="zh-CN" sz="1400" b="0" kern="100" dirty="0" smtClean="0">
                          <a:solidFill>
                            <a:srgbClr val="FF6600"/>
                          </a:solidFill>
                          <a:latin typeface="+mn-ea"/>
                          <a:ea typeface="+mn-ea"/>
                          <a:cs typeface="宋体"/>
                        </a:rPr>
                        <a:t>工程临时延期申请表</a:t>
                      </a:r>
                      <a:endParaRPr lang="en-US" altLang="zh-CN" sz="1400" b="0" kern="100" dirty="0" smtClean="0">
                        <a:solidFill>
                          <a:srgbClr val="FF6600"/>
                        </a:solidFill>
                        <a:latin typeface="+mn-ea"/>
                        <a:ea typeface="+mn-ea"/>
                        <a:cs typeface="宋体"/>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sz="1400" b="0" kern="100" dirty="0" smtClean="0">
                        <a:solidFill>
                          <a:srgbClr val="0000CC"/>
                        </a:solidFill>
                        <a:latin typeface="+mn-ea"/>
                        <a:ea typeface="+mn-ea"/>
                        <a:cs typeface="宋体"/>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0000CC"/>
                          </a:solidFill>
                          <a:latin typeface="+mn-ea"/>
                          <a:ea typeface="+mn-ea"/>
                          <a:cs typeface="宋体"/>
                        </a:rPr>
                        <a:t>A1	</a:t>
                      </a:r>
                      <a:r>
                        <a:rPr lang="zh-CN" altLang="zh-CN" sz="1400" b="0" kern="100" dirty="0" smtClean="0">
                          <a:solidFill>
                            <a:srgbClr val="0000CC"/>
                          </a:solidFill>
                          <a:latin typeface="+mn-ea"/>
                          <a:ea typeface="+mn-ea"/>
                          <a:cs typeface="宋体"/>
                        </a:rPr>
                        <a:t>工程开工</a:t>
                      </a:r>
                      <a:r>
                        <a:rPr lang="en-US" altLang="zh-CN" sz="1400" b="0" kern="100" dirty="0" smtClean="0">
                          <a:solidFill>
                            <a:srgbClr val="0000CC"/>
                          </a:solidFill>
                          <a:latin typeface="+mn-ea"/>
                          <a:ea typeface="+mn-ea"/>
                          <a:cs typeface="宋体"/>
                        </a:rPr>
                        <a:t>/</a:t>
                      </a:r>
                      <a:r>
                        <a:rPr lang="zh-CN" altLang="zh-CN" sz="1400" b="0" kern="100" dirty="0" smtClean="0">
                          <a:solidFill>
                            <a:srgbClr val="0000CC"/>
                          </a:solidFill>
                          <a:latin typeface="+mn-ea"/>
                          <a:ea typeface="+mn-ea"/>
                          <a:cs typeface="宋体"/>
                        </a:rPr>
                        <a:t>复工报审表</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0000CC"/>
                          </a:solidFill>
                          <a:latin typeface="+mn-ea"/>
                          <a:ea typeface="+mn-ea"/>
                          <a:cs typeface="宋体"/>
                        </a:rPr>
                        <a:t>A2	</a:t>
                      </a:r>
                      <a:r>
                        <a:rPr lang="zh-CN" altLang="zh-CN" sz="1400" b="0" kern="100" dirty="0" smtClean="0">
                          <a:solidFill>
                            <a:srgbClr val="0000CC"/>
                          </a:solidFill>
                          <a:latin typeface="+mn-ea"/>
                          <a:ea typeface="+mn-ea"/>
                          <a:cs typeface="宋体"/>
                        </a:rPr>
                        <a:t>施工组织设计方案报审表</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0000CC"/>
                          </a:solidFill>
                          <a:latin typeface="+mn-ea"/>
                          <a:ea typeface="+mn-ea"/>
                          <a:cs typeface="宋体"/>
                        </a:rPr>
                        <a:t>A3	</a:t>
                      </a:r>
                      <a:r>
                        <a:rPr lang="zh-CN" altLang="zh-CN" sz="1400" b="0" kern="100" dirty="0" smtClean="0">
                          <a:solidFill>
                            <a:srgbClr val="0000CC"/>
                          </a:solidFill>
                          <a:latin typeface="+mn-ea"/>
                          <a:ea typeface="+mn-ea"/>
                          <a:cs typeface="宋体"/>
                        </a:rPr>
                        <a:t>分包单位资格报审表</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0000CC"/>
                          </a:solidFill>
                          <a:latin typeface="+mn-ea"/>
                          <a:ea typeface="+mn-ea"/>
                          <a:cs typeface="宋体"/>
                        </a:rPr>
                        <a:t>A4	</a:t>
                      </a:r>
                      <a:r>
                        <a:rPr lang="zh-CN" altLang="zh-CN" sz="1400" b="0" kern="100" dirty="0" smtClean="0">
                          <a:solidFill>
                            <a:srgbClr val="0000CC"/>
                          </a:solidFill>
                          <a:latin typeface="+mn-ea"/>
                          <a:ea typeface="+mn-ea"/>
                          <a:cs typeface="宋体"/>
                        </a:rPr>
                        <a:t>报验申请表</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0000CC"/>
                          </a:solidFill>
                          <a:latin typeface="+mn-ea"/>
                          <a:ea typeface="+mn-ea"/>
                          <a:cs typeface="宋体"/>
                        </a:rPr>
                        <a:t>A5	</a:t>
                      </a:r>
                      <a:r>
                        <a:rPr lang="zh-CN" altLang="zh-CN" sz="1400" b="0" kern="100" dirty="0" smtClean="0">
                          <a:solidFill>
                            <a:srgbClr val="0000CC"/>
                          </a:solidFill>
                          <a:latin typeface="+mn-ea"/>
                          <a:ea typeface="+mn-ea"/>
                          <a:cs typeface="宋体"/>
                        </a:rPr>
                        <a:t>工程款支付申请表</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0000CC"/>
                          </a:solidFill>
                          <a:latin typeface="+mn-ea"/>
                          <a:ea typeface="+mn-ea"/>
                          <a:cs typeface="宋体"/>
                        </a:rPr>
                        <a:t>A6	</a:t>
                      </a:r>
                      <a:r>
                        <a:rPr lang="zh-CN" altLang="zh-CN" sz="1400" b="0" kern="100" dirty="0" smtClean="0">
                          <a:solidFill>
                            <a:srgbClr val="0000CC"/>
                          </a:solidFill>
                          <a:latin typeface="+mn-ea"/>
                          <a:ea typeface="+mn-ea"/>
                          <a:cs typeface="宋体"/>
                        </a:rPr>
                        <a:t>监理工程师通知回复单</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0000CC"/>
                          </a:solidFill>
                          <a:latin typeface="+mn-ea"/>
                          <a:ea typeface="+mn-ea"/>
                          <a:cs typeface="宋体"/>
                        </a:rPr>
                        <a:t>A7	</a:t>
                      </a:r>
                      <a:r>
                        <a:rPr lang="zh-CN" altLang="zh-CN" sz="1400" b="0" kern="100" dirty="0" smtClean="0">
                          <a:solidFill>
                            <a:srgbClr val="0000CC"/>
                          </a:solidFill>
                          <a:latin typeface="+mn-ea"/>
                          <a:ea typeface="+mn-ea"/>
                          <a:cs typeface="宋体"/>
                        </a:rPr>
                        <a:t>工程临时延期申请表</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0000CC"/>
                          </a:solidFill>
                          <a:latin typeface="+mn-ea"/>
                          <a:ea typeface="+mn-ea"/>
                          <a:cs typeface="宋体"/>
                        </a:rPr>
                        <a:t>A8	</a:t>
                      </a:r>
                      <a:r>
                        <a:rPr lang="zh-CN" altLang="zh-CN" sz="1400" b="0" kern="100" dirty="0" smtClean="0">
                          <a:solidFill>
                            <a:srgbClr val="0000CC"/>
                          </a:solidFill>
                          <a:latin typeface="+mn-ea"/>
                          <a:ea typeface="+mn-ea"/>
                          <a:cs typeface="宋体"/>
                        </a:rPr>
                        <a:t>费用索赔申请表</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0000CC"/>
                          </a:solidFill>
                          <a:latin typeface="+mn-ea"/>
                          <a:ea typeface="+mn-ea"/>
                          <a:cs typeface="宋体"/>
                        </a:rPr>
                        <a:t>A9	</a:t>
                      </a:r>
                      <a:r>
                        <a:rPr lang="zh-CN" altLang="zh-CN" sz="1400" b="0" kern="100" dirty="0" smtClean="0">
                          <a:solidFill>
                            <a:srgbClr val="0000CC"/>
                          </a:solidFill>
                          <a:latin typeface="+mn-ea"/>
                          <a:ea typeface="+mn-ea"/>
                          <a:cs typeface="宋体"/>
                        </a:rPr>
                        <a:t>工程材料</a:t>
                      </a:r>
                      <a:r>
                        <a:rPr lang="en-US" altLang="zh-CN" sz="1400" b="0" kern="100" dirty="0" smtClean="0">
                          <a:solidFill>
                            <a:srgbClr val="0000CC"/>
                          </a:solidFill>
                          <a:latin typeface="+mn-ea"/>
                          <a:ea typeface="+mn-ea"/>
                          <a:cs typeface="宋体"/>
                        </a:rPr>
                        <a:t>/</a:t>
                      </a:r>
                      <a:r>
                        <a:rPr lang="zh-CN" altLang="zh-CN" sz="1400" b="0" kern="100" dirty="0" smtClean="0">
                          <a:solidFill>
                            <a:srgbClr val="0000CC"/>
                          </a:solidFill>
                          <a:latin typeface="+mn-ea"/>
                          <a:ea typeface="+mn-ea"/>
                          <a:cs typeface="宋体"/>
                        </a:rPr>
                        <a:t>构配件</a:t>
                      </a:r>
                      <a:r>
                        <a:rPr lang="en-US" altLang="zh-CN" sz="1400" b="0" kern="100" dirty="0" smtClean="0">
                          <a:solidFill>
                            <a:srgbClr val="0000CC"/>
                          </a:solidFill>
                          <a:latin typeface="+mn-ea"/>
                          <a:ea typeface="+mn-ea"/>
                          <a:cs typeface="宋体"/>
                        </a:rPr>
                        <a:t>/</a:t>
                      </a:r>
                      <a:r>
                        <a:rPr lang="zh-CN" altLang="zh-CN" sz="1400" b="0" kern="100" dirty="0" smtClean="0">
                          <a:solidFill>
                            <a:srgbClr val="0000CC"/>
                          </a:solidFill>
                          <a:latin typeface="+mn-ea"/>
                          <a:ea typeface="+mn-ea"/>
                          <a:cs typeface="宋体"/>
                        </a:rPr>
                        <a:t>设备报审表</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0000CC"/>
                          </a:solidFill>
                          <a:latin typeface="+mn-ea"/>
                          <a:ea typeface="+mn-ea"/>
                          <a:cs typeface="宋体"/>
                        </a:rPr>
                        <a:t>A10	</a:t>
                      </a:r>
                      <a:r>
                        <a:rPr lang="zh-CN" altLang="zh-CN" sz="1400" b="0" kern="100" dirty="0" smtClean="0">
                          <a:solidFill>
                            <a:srgbClr val="0000CC"/>
                          </a:solidFill>
                          <a:latin typeface="+mn-ea"/>
                          <a:ea typeface="+mn-ea"/>
                          <a:cs typeface="宋体"/>
                        </a:rPr>
                        <a:t>工程竣工报验单</a:t>
                      </a:r>
                      <a:endParaRPr lang="en-US" altLang="zh-CN" sz="1400" b="0" kern="100" dirty="0" smtClean="0">
                        <a:solidFill>
                          <a:srgbClr val="0000CC"/>
                        </a:solidFill>
                        <a:latin typeface="+mn-ea"/>
                        <a:ea typeface="+mn-ea"/>
                        <a:cs typeface="宋体"/>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sz="1400" b="0" kern="100" dirty="0" smtClean="0">
                        <a:solidFill>
                          <a:srgbClr val="000000"/>
                        </a:solidFill>
                        <a:latin typeface="+mn-ea"/>
                        <a:ea typeface="+mn-ea"/>
                        <a:cs typeface="宋体"/>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zh-CN" altLang="zh-CN" sz="1400" b="0" kern="100" dirty="0" smtClean="0">
                        <a:solidFill>
                          <a:srgbClr val="000000"/>
                        </a:solidFill>
                        <a:latin typeface="+mn-ea"/>
                        <a:ea typeface="+mn-ea"/>
                        <a:cs typeface="宋体"/>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sz="1400" b="0" kern="100" dirty="0" smtClean="0">
                        <a:solidFill>
                          <a:srgbClr val="000000"/>
                        </a:solidFill>
                        <a:latin typeface="+mn-ea"/>
                        <a:ea typeface="+mn-ea"/>
                        <a:cs typeface="宋体"/>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sz="1400" b="0" kern="100" dirty="0" smtClean="0">
                        <a:solidFill>
                          <a:srgbClr val="000000"/>
                        </a:solidFill>
                        <a:latin typeface="+mn-ea"/>
                        <a:ea typeface="+mn-ea"/>
                        <a:cs typeface="宋体"/>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zh-CN" altLang="zh-CN" sz="1400" b="0" kern="100" dirty="0" smtClean="0">
                        <a:solidFill>
                          <a:srgbClr val="000000"/>
                        </a:solidFill>
                        <a:latin typeface="+mn-ea"/>
                        <a:ea typeface="+mn-ea"/>
                        <a:cs typeface="宋体"/>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000000"/>
                          </a:solidFill>
                          <a:latin typeface="+mn-ea"/>
                          <a:ea typeface="+mn-ea"/>
                          <a:cs typeface="宋体"/>
                        </a:rPr>
                        <a:t>C1	</a:t>
                      </a:r>
                      <a:r>
                        <a:rPr lang="zh-CN" altLang="zh-CN" sz="1400" b="0" kern="100" dirty="0" smtClean="0">
                          <a:solidFill>
                            <a:srgbClr val="000000"/>
                          </a:solidFill>
                          <a:latin typeface="+mn-ea"/>
                          <a:ea typeface="+mn-ea"/>
                          <a:cs typeface="宋体"/>
                        </a:rPr>
                        <a:t>监理工作联系单</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rgbClr val="000000"/>
                          </a:solidFill>
                          <a:latin typeface="+mn-ea"/>
                          <a:ea typeface="+mn-ea"/>
                          <a:cs typeface="宋体"/>
                        </a:rPr>
                        <a:t>C2	</a:t>
                      </a:r>
                      <a:r>
                        <a:rPr lang="zh-CN" altLang="zh-CN" sz="1400" b="0" kern="100" dirty="0" smtClean="0">
                          <a:solidFill>
                            <a:srgbClr val="000000"/>
                          </a:solidFill>
                          <a:latin typeface="+mn-ea"/>
                          <a:ea typeface="+mn-ea"/>
                          <a:cs typeface="宋体"/>
                        </a:rPr>
                        <a:t>工程变更单</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zh-CN" altLang="en-US" dirty="0" smtClean="0"/>
              <a:t>新旧表格目录对比</a:t>
            </a:r>
            <a:endParaRPr lang="zh-CN" altLang="en-US" dirty="0"/>
          </a:p>
        </p:txBody>
      </p:sp>
      <p:graphicFrame>
        <p:nvGraphicFramePr>
          <p:cNvPr id="3" name="表格 2"/>
          <p:cNvGraphicFramePr>
            <a:graphicFrameLocks noGrp="1"/>
          </p:cNvGraphicFramePr>
          <p:nvPr/>
        </p:nvGraphicFramePr>
        <p:xfrm>
          <a:off x="142844" y="857232"/>
          <a:ext cx="8715436" cy="5357855"/>
        </p:xfrm>
        <a:graphic>
          <a:graphicData uri="http://schemas.openxmlformats.org/drawingml/2006/table">
            <a:tbl>
              <a:tblPr firstRow="1" bandRow="1">
                <a:solidFill>
                  <a:srgbClr val="99FFCC"/>
                </a:solidFill>
                <a:tableStyleId>{5C22544A-7EE6-4342-B048-85BDC9FD1C3A}</a:tableStyleId>
              </a:tblPr>
              <a:tblGrid>
                <a:gridCol w="4357718"/>
                <a:gridCol w="4357718"/>
              </a:tblGrid>
              <a:tr h="502367">
                <a:tc>
                  <a:txBody>
                    <a:bodyPr/>
                    <a:lstStyle/>
                    <a:p>
                      <a:pPr algn="ctr">
                        <a:spcAft>
                          <a:spcPts val="0"/>
                        </a:spcAft>
                      </a:pPr>
                      <a:r>
                        <a:rPr lang="en-US" altLang="zh-CN" sz="2000" b="1" kern="100" dirty="0" smtClean="0">
                          <a:solidFill>
                            <a:srgbClr val="000000"/>
                          </a:solidFill>
                          <a:latin typeface="+mn-ea"/>
                          <a:ea typeface="+mn-ea"/>
                          <a:cs typeface="宋体"/>
                        </a:rPr>
                        <a:t>GB/T50319-2013</a:t>
                      </a:r>
                      <a:endParaRPr lang="zh-CN" altLang="zh-CN" sz="2000" b="1" kern="100" dirty="0" smtClean="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1" kern="100" dirty="0" smtClean="0">
                          <a:solidFill>
                            <a:srgbClr val="000000"/>
                          </a:solidFill>
                          <a:latin typeface="+mn-ea"/>
                          <a:ea typeface="+mn-ea"/>
                          <a:cs typeface="宋体"/>
                        </a:rPr>
                        <a:t>GB/50319-2000</a:t>
                      </a:r>
                      <a:endParaRPr lang="zh-CN" altLang="en-US" sz="2000" b="1" kern="100" dirty="0" smtClean="0">
                        <a:solidFill>
                          <a:srgbClr val="000000"/>
                        </a:solidFill>
                        <a:latin typeface="+mn-ea"/>
                        <a:ea typeface="+mn-ea"/>
                        <a:cs typeface="宋体"/>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04624">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A.0.1</a:t>
                      </a:r>
                      <a:r>
                        <a:rPr lang="zh-CN" altLang="zh-CN" sz="2000" b="0" kern="100" dirty="0" smtClean="0">
                          <a:solidFill>
                            <a:srgbClr val="000000"/>
                          </a:solidFill>
                          <a:latin typeface="+mn-ea"/>
                          <a:ea typeface="+mn-ea"/>
                          <a:cs typeface="宋体"/>
                        </a:rPr>
                        <a:t>总监理工程师任命书</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spcBef>
                          <a:spcPts val="600"/>
                        </a:spcBef>
                        <a:spcAft>
                          <a:spcPts val="600"/>
                        </a:spcAft>
                      </a:pPr>
                      <a:endParaRPr lang="zh-CN" altLang="en-US" sz="2000" b="0" kern="100" dirty="0" smtClean="0">
                        <a:solidFill>
                          <a:srgbClr val="000000"/>
                        </a:solidFill>
                        <a:latin typeface="+mn-ea"/>
                        <a:ea typeface="+mn-ea"/>
                        <a:cs typeface="宋体"/>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r>
              <a:tr h="404624">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A.0.2</a:t>
                      </a:r>
                      <a:r>
                        <a:rPr lang="zh-CN" altLang="zh-CN" sz="2000" b="0" kern="100" dirty="0" smtClean="0">
                          <a:solidFill>
                            <a:srgbClr val="000000"/>
                          </a:solidFill>
                          <a:latin typeface="+mn-ea"/>
                          <a:ea typeface="+mn-ea"/>
                          <a:cs typeface="宋体"/>
                        </a:rPr>
                        <a:t>工程开工令</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spcBef>
                          <a:spcPts val="600"/>
                        </a:spcBef>
                        <a:spcAft>
                          <a:spcPts val="600"/>
                        </a:spcAft>
                      </a:pPr>
                      <a:endParaRPr lang="zh-CN" altLang="en-US" sz="2000" b="0" kern="100" dirty="0" smtClean="0">
                        <a:solidFill>
                          <a:srgbClr val="000000"/>
                        </a:solidFill>
                        <a:latin typeface="+mn-ea"/>
                        <a:ea typeface="+mn-ea"/>
                        <a:cs typeface="宋体"/>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r>
              <a:tr h="404624">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A.0.3</a:t>
                      </a:r>
                      <a:r>
                        <a:rPr lang="zh-CN" altLang="zh-CN" sz="2000" b="0" kern="100" dirty="0" smtClean="0">
                          <a:solidFill>
                            <a:srgbClr val="000000"/>
                          </a:solidFill>
                          <a:latin typeface="+mn-ea"/>
                          <a:ea typeface="+mn-ea"/>
                          <a:cs typeface="宋体"/>
                        </a:rPr>
                        <a:t>监理通知单</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B1</a:t>
                      </a:r>
                      <a:r>
                        <a:rPr lang="zh-CN" altLang="zh-CN" sz="2000" b="0" kern="100" dirty="0" smtClean="0">
                          <a:solidFill>
                            <a:srgbClr val="000000"/>
                          </a:solidFill>
                          <a:latin typeface="+mn-ea"/>
                          <a:ea typeface="+mn-ea"/>
                          <a:cs typeface="宋体"/>
                        </a:rPr>
                        <a:t>监理工程师通知单</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r>
              <a:tr h="404624">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A.0.4</a:t>
                      </a:r>
                      <a:r>
                        <a:rPr lang="zh-CN" altLang="zh-CN" sz="2000" b="0" kern="100" dirty="0" smtClean="0">
                          <a:solidFill>
                            <a:srgbClr val="000000"/>
                          </a:solidFill>
                          <a:latin typeface="+mn-ea"/>
                          <a:ea typeface="+mn-ea"/>
                          <a:cs typeface="宋体"/>
                        </a:rPr>
                        <a:t>监理报告</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spcBef>
                          <a:spcPts val="600"/>
                        </a:spcBef>
                        <a:spcAft>
                          <a:spcPts val="600"/>
                        </a:spcAft>
                      </a:pPr>
                      <a:endParaRPr lang="zh-CN" altLang="en-US" sz="2000" b="0" kern="100" dirty="0" smtClean="0">
                        <a:solidFill>
                          <a:srgbClr val="000000"/>
                        </a:solidFill>
                        <a:latin typeface="+mn-ea"/>
                        <a:ea typeface="+mn-ea"/>
                        <a:cs typeface="宋体"/>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r>
              <a:tr h="404624">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A.0.5</a:t>
                      </a:r>
                      <a:r>
                        <a:rPr lang="zh-CN" altLang="zh-CN" sz="2000" b="0" kern="100" dirty="0" smtClean="0">
                          <a:solidFill>
                            <a:srgbClr val="000000"/>
                          </a:solidFill>
                          <a:latin typeface="+mn-ea"/>
                          <a:ea typeface="+mn-ea"/>
                          <a:cs typeface="宋体"/>
                        </a:rPr>
                        <a:t>工程暂停令</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B2</a:t>
                      </a:r>
                      <a:r>
                        <a:rPr lang="zh-CN" altLang="zh-CN" sz="2000" b="0" kern="100" dirty="0" smtClean="0">
                          <a:solidFill>
                            <a:srgbClr val="000000"/>
                          </a:solidFill>
                          <a:latin typeface="+mn-ea"/>
                          <a:ea typeface="+mn-ea"/>
                          <a:cs typeface="宋体"/>
                        </a:rPr>
                        <a:t>工程暂停令</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r>
              <a:tr h="404624">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A.0.6</a:t>
                      </a:r>
                      <a:r>
                        <a:rPr lang="zh-CN" altLang="zh-CN" sz="2000" b="0" kern="100" dirty="0" smtClean="0">
                          <a:solidFill>
                            <a:srgbClr val="000000"/>
                          </a:solidFill>
                          <a:latin typeface="+mn-ea"/>
                          <a:ea typeface="+mn-ea"/>
                          <a:cs typeface="宋体"/>
                        </a:rPr>
                        <a:t>旁站记录</a:t>
                      </a:r>
                      <a:endParaRPr lang="zh-CN" altLang="en-US" sz="2000" b="0" kern="100" dirty="0" smtClean="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endParaRPr lang="zh-CN" altLang="zh-CN" sz="2000" b="0" kern="100" dirty="0" smtClean="0">
                        <a:solidFill>
                          <a:srgbClr val="000000"/>
                        </a:solidFill>
                        <a:latin typeface="+mn-ea"/>
                        <a:ea typeface="+mn-ea"/>
                        <a:cs typeface="宋体"/>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r>
              <a:tr h="404624">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A.0.7</a:t>
                      </a:r>
                      <a:r>
                        <a:rPr lang="zh-CN" altLang="zh-CN" sz="2000" b="0" kern="100" dirty="0" smtClean="0">
                          <a:solidFill>
                            <a:srgbClr val="000000"/>
                          </a:solidFill>
                          <a:latin typeface="+mn-ea"/>
                          <a:ea typeface="+mn-ea"/>
                          <a:cs typeface="宋体"/>
                        </a:rPr>
                        <a:t>工程复工令</a:t>
                      </a:r>
                      <a:endParaRPr lang="zh-CN" altLang="en-US" sz="2000" b="0" kern="100" dirty="0" smtClean="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endParaRPr lang="zh-CN" altLang="zh-CN" sz="2000" b="0" kern="100" dirty="0" smtClean="0">
                        <a:solidFill>
                          <a:srgbClr val="000000"/>
                        </a:solidFill>
                        <a:latin typeface="+mn-ea"/>
                        <a:ea typeface="+mn-ea"/>
                        <a:cs typeface="宋体"/>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r>
              <a:tr h="404624">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A.0.8</a:t>
                      </a:r>
                      <a:r>
                        <a:rPr lang="zh-CN" altLang="zh-CN" sz="2000" b="0" kern="100" dirty="0" smtClean="0">
                          <a:solidFill>
                            <a:srgbClr val="000000"/>
                          </a:solidFill>
                          <a:latin typeface="+mn-ea"/>
                          <a:ea typeface="+mn-ea"/>
                          <a:cs typeface="宋体"/>
                        </a:rPr>
                        <a:t>工程款支付证书</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B3</a:t>
                      </a:r>
                      <a:r>
                        <a:rPr lang="zh-CN" altLang="zh-CN" sz="2000" b="0" kern="100" dirty="0" smtClean="0">
                          <a:solidFill>
                            <a:srgbClr val="000000"/>
                          </a:solidFill>
                          <a:latin typeface="+mn-ea"/>
                          <a:ea typeface="+mn-ea"/>
                          <a:cs typeface="宋体"/>
                        </a:rPr>
                        <a:t>工程款支付证书</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r>
              <a:tr h="404624">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endParaRPr lang="zh-CN" altLang="zh-CN" sz="2000" b="0" kern="100" dirty="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B4</a:t>
                      </a:r>
                      <a:r>
                        <a:rPr lang="zh-CN" altLang="zh-CN" sz="2000" b="0" kern="100" dirty="0" smtClean="0">
                          <a:solidFill>
                            <a:srgbClr val="000000"/>
                          </a:solidFill>
                          <a:latin typeface="+mn-ea"/>
                          <a:ea typeface="+mn-ea"/>
                          <a:cs typeface="宋体"/>
                        </a:rPr>
                        <a:t>工程临时延期审批表</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r>
              <a:tr h="404624">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endParaRPr lang="zh-CN" altLang="zh-CN" sz="2000" b="0" kern="100" dirty="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B5</a:t>
                      </a:r>
                      <a:r>
                        <a:rPr lang="zh-CN" altLang="zh-CN" sz="2000" b="0" kern="100" dirty="0" smtClean="0">
                          <a:solidFill>
                            <a:srgbClr val="000000"/>
                          </a:solidFill>
                          <a:latin typeface="+mn-ea"/>
                          <a:ea typeface="+mn-ea"/>
                          <a:cs typeface="宋体"/>
                        </a:rPr>
                        <a:t>工程最终延期审批表</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r>
              <a:tr h="404624">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endParaRPr lang="zh-CN" altLang="zh-CN" sz="2000" b="0" kern="100" dirty="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B6</a:t>
                      </a:r>
                      <a:r>
                        <a:rPr lang="zh-CN" altLang="zh-CN" sz="2000" b="0" kern="100" dirty="0" smtClean="0">
                          <a:solidFill>
                            <a:srgbClr val="000000"/>
                          </a:solidFill>
                          <a:latin typeface="+mn-ea"/>
                          <a:ea typeface="+mn-ea"/>
                          <a:cs typeface="宋体"/>
                        </a:rPr>
                        <a:t>费用索赔审批表</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r>
              <a:tr h="404624">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endParaRPr lang="zh-CN" altLang="en-US" sz="2000" b="0" kern="100" dirty="0" smtClean="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altLang="zh-CN" sz="2000" b="0" kern="100" dirty="0" smtClean="0">
                          <a:solidFill>
                            <a:srgbClr val="000000"/>
                          </a:solidFill>
                          <a:latin typeface="+mn-ea"/>
                          <a:ea typeface="+mn-ea"/>
                          <a:cs typeface="宋体"/>
                        </a:rPr>
                        <a:t>A7</a:t>
                      </a:r>
                      <a:r>
                        <a:rPr lang="zh-CN" altLang="zh-CN" sz="2000" b="0" kern="100" dirty="0" smtClean="0">
                          <a:solidFill>
                            <a:srgbClr val="000000"/>
                          </a:solidFill>
                          <a:latin typeface="+mn-ea"/>
                          <a:ea typeface="+mn-ea"/>
                          <a:cs typeface="宋体"/>
                        </a:rPr>
                        <a:t>工程临时延期申请表</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r>
            </a:tbl>
          </a:graphicData>
        </a:graphic>
      </p:graphicFrame>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zh-CN" altLang="en-US" dirty="0" smtClean="0"/>
              <a:t>新旧表格目录对比</a:t>
            </a:r>
            <a:endParaRPr lang="zh-CN" altLang="en-US" dirty="0"/>
          </a:p>
        </p:txBody>
      </p:sp>
      <p:graphicFrame>
        <p:nvGraphicFramePr>
          <p:cNvPr id="3" name="表格 2"/>
          <p:cNvGraphicFramePr>
            <a:graphicFrameLocks noGrp="1"/>
          </p:cNvGraphicFramePr>
          <p:nvPr/>
        </p:nvGraphicFramePr>
        <p:xfrm>
          <a:off x="142844" y="857232"/>
          <a:ext cx="8715436" cy="5643604"/>
        </p:xfrm>
        <a:graphic>
          <a:graphicData uri="http://schemas.openxmlformats.org/drawingml/2006/table">
            <a:tbl>
              <a:tblPr firstRow="1" bandRow="1">
                <a:solidFill>
                  <a:srgbClr val="99FFCC"/>
                </a:solidFill>
                <a:tableStyleId>{5C22544A-7EE6-4342-B048-85BDC9FD1C3A}</a:tableStyleId>
              </a:tblPr>
              <a:tblGrid>
                <a:gridCol w="4357718"/>
                <a:gridCol w="4357718"/>
              </a:tblGrid>
              <a:tr h="431419">
                <a:tc>
                  <a:txBody>
                    <a:bodyPr/>
                    <a:lstStyle/>
                    <a:p>
                      <a:pPr algn="ctr">
                        <a:spcAft>
                          <a:spcPts val="0"/>
                        </a:spcAft>
                      </a:pPr>
                      <a:r>
                        <a:rPr lang="en-US" altLang="zh-CN" sz="2000" b="1" kern="100" dirty="0" smtClean="0">
                          <a:solidFill>
                            <a:srgbClr val="000000"/>
                          </a:solidFill>
                          <a:latin typeface="+mn-ea"/>
                          <a:ea typeface="+mn-ea"/>
                          <a:cs typeface="宋体"/>
                        </a:rPr>
                        <a:t>GB/T50319-2013</a:t>
                      </a:r>
                      <a:endParaRPr lang="zh-CN" altLang="zh-CN" sz="2000" b="1" kern="100" dirty="0" smtClean="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1" kern="100" dirty="0" smtClean="0">
                          <a:solidFill>
                            <a:srgbClr val="000000"/>
                          </a:solidFill>
                          <a:latin typeface="+mn-ea"/>
                          <a:ea typeface="+mn-ea"/>
                          <a:cs typeface="宋体"/>
                        </a:rPr>
                        <a:t>GB/50319-2000</a:t>
                      </a:r>
                      <a:endParaRPr lang="zh-CN" altLang="en-US" sz="2000" b="1" kern="100" dirty="0" smtClean="0">
                        <a:solidFill>
                          <a:srgbClr val="000000"/>
                        </a:solidFill>
                        <a:latin typeface="+mn-ea"/>
                        <a:ea typeface="+mn-ea"/>
                        <a:cs typeface="宋体"/>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4958">
                <a:tc>
                  <a:txBody>
                    <a:bodyPr/>
                    <a:lstStyle/>
                    <a:p>
                      <a:pPr marL="0" indent="0" algn="just" defTabSz="914400" rtl="0" eaLnBrk="1" latinLnBrk="0" hangingPunct="1">
                        <a:spcAft>
                          <a:spcPts val="0"/>
                        </a:spcAft>
                      </a:pPr>
                      <a:r>
                        <a:rPr lang="en-US" altLang="zh-CN" sz="2000" b="0" kern="100" dirty="0" smtClean="0">
                          <a:solidFill>
                            <a:srgbClr val="000000"/>
                          </a:solidFill>
                          <a:latin typeface="+mn-ea"/>
                          <a:ea typeface="+mn-ea"/>
                          <a:cs typeface="宋体"/>
                        </a:rPr>
                        <a:t>B.0.1</a:t>
                      </a:r>
                      <a:r>
                        <a:rPr lang="zh-CN" altLang="en-US" sz="2000" b="0" kern="100" dirty="0" smtClean="0">
                          <a:solidFill>
                            <a:srgbClr val="000000"/>
                          </a:solidFill>
                          <a:latin typeface="+mn-ea"/>
                          <a:ea typeface="+mn-ea"/>
                          <a:cs typeface="宋体"/>
                        </a:rPr>
                        <a:t>施工组织设计或（专项）施工方案报审表</a:t>
                      </a:r>
                      <a:endParaRPr lang="zh-CN" altLang="en-US" sz="2000" b="0" kern="100" dirty="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A2</a:t>
                      </a:r>
                      <a:r>
                        <a:rPr lang="zh-CN" altLang="zh-CN" sz="2000" b="0" kern="100" dirty="0" smtClean="0">
                          <a:solidFill>
                            <a:srgbClr val="000000"/>
                          </a:solidFill>
                          <a:latin typeface="+mn-ea"/>
                          <a:ea typeface="+mn-ea"/>
                          <a:cs typeface="宋体"/>
                        </a:rPr>
                        <a:t>施工组织设计方案报审表</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47479">
                <a:tc>
                  <a:txBody>
                    <a:bodyPr/>
                    <a:lstStyle/>
                    <a:p>
                      <a:pPr marL="0" indent="0" algn="just" defTabSz="914400" rtl="0" eaLnBrk="1" latinLnBrk="0" hangingPunct="1">
                        <a:spcAft>
                          <a:spcPts val="0"/>
                        </a:spcAft>
                      </a:pPr>
                      <a:r>
                        <a:rPr lang="en-US" altLang="zh-CN" sz="2000" b="0" kern="100" dirty="0">
                          <a:solidFill>
                            <a:srgbClr val="000000"/>
                          </a:solidFill>
                          <a:latin typeface="+mn-ea"/>
                          <a:ea typeface="+mn-ea"/>
                          <a:cs typeface="宋体"/>
                        </a:rPr>
                        <a:t>B.0.2</a:t>
                      </a:r>
                      <a:r>
                        <a:rPr lang="zh-CN" altLang="zh-CN" sz="2000" b="0" kern="100" dirty="0">
                          <a:solidFill>
                            <a:srgbClr val="000000"/>
                          </a:solidFill>
                          <a:latin typeface="+mn-ea"/>
                          <a:ea typeface="+mn-ea"/>
                          <a:cs typeface="宋体"/>
                        </a:rPr>
                        <a:t>工程开工报审表</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A1</a:t>
                      </a:r>
                      <a:r>
                        <a:rPr lang="zh-CN" altLang="zh-CN" sz="2000" b="0" kern="100" dirty="0" smtClean="0">
                          <a:solidFill>
                            <a:srgbClr val="000000"/>
                          </a:solidFill>
                          <a:latin typeface="+mn-ea"/>
                          <a:ea typeface="+mn-ea"/>
                          <a:cs typeface="宋体"/>
                        </a:rPr>
                        <a:t>工程开工</a:t>
                      </a:r>
                      <a:r>
                        <a:rPr lang="en-US" altLang="zh-CN" sz="2000" b="0" kern="100" dirty="0" smtClean="0">
                          <a:solidFill>
                            <a:srgbClr val="000000"/>
                          </a:solidFill>
                          <a:latin typeface="+mn-ea"/>
                          <a:ea typeface="+mn-ea"/>
                          <a:cs typeface="宋体"/>
                        </a:rPr>
                        <a:t>/</a:t>
                      </a:r>
                      <a:r>
                        <a:rPr lang="zh-CN" altLang="zh-CN" sz="2000" b="0" kern="100" dirty="0" smtClean="0">
                          <a:solidFill>
                            <a:srgbClr val="000000"/>
                          </a:solidFill>
                          <a:latin typeface="+mn-ea"/>
                          <a:ea typeface="+mn-ea"/>
                          <a:cs typeface="宋体"/>
                        </a:rPr>
                        <a:t>复工报审表</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47479">
                <a:tc>
                  <a:txBody>
                    <a:bodyPr/>
                    <a:lstStyle/>
                    <a:p>
                      <a:pPr marL="0" indent="0" algn="just" defTabSz="914400" rtl="0" eaLnBrk="1" latinLnBrk="0" hangingPunct="1">
                        <a:spcAft>
                          <a:spcPts val="0"/>
                        </a:spcAft>
                      </a:pPr>
                      <a:r>
                        <a:rPr lang="en-US" altLang="zh-CN" sz="2000" b="0" kern="100" dirty="0">
                          <a:solidFill>
                            <a:srgbClr val="000000"/>
                          </a:solidFill>
                          <a:latin typeface="+mn-ea"/>
                          <a:ea typeface="+mn-ea"/>
                          <a:cs typeface="宋体"/>
                        </a:rPr>
                        <a:t>B.0.3</a:t>
                      </a:r>
                      <a:r>
                        <a:rPr lang="zh-CN" altLang="zh-CN" sz="2000" b="0" kern="100" dirty="0">
                          <a:solidFill>
                            <a:srgbClr val="000000"/>
                          </a:solidFill>
                          <a:latin typeface="+mn-ea"/>
                          <a:ea typeface="+mn-ea"/>
                          <a:cs typeface="宋体"/>
                        </a:rPr>
                        <a:t>工程复工报审表</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zh-CN" altLang="zh-CN" sz="1200" b="0" kern="100" dirty="0" smtClean="0">
                        <a:solidFill>
                          <a:srgbClr val="000000"/>
                        </a:solidFill>
                        <a:latin typeface="+mn-ea"/>
                        <a:ea typeface="+mn-ea"/>
                        <a:cs typeface="宋体"/>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3474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B.0.4</a:t>
                      </a:r>
                      <a:r>
                        <a:rPr lang="zh-CN" altLang="zh-CN" sz="2000" b="0" kern="100" dirty="0" smtClean="0">
                          <a:solidFill>
                            <a:srgbClr val="000000"/>
                          </a:solidFill>
                          <a:latin typeface="+mn-ea"/>
                          <a:ea typeface="+mn-ea"/>
                          <a:cs typeface="宋体"/>
                        </a:rPr>
                        <a:t>分包单位资格报审表</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A3</a:t>
                      </a:r>
                      <a:r>
                        <a:rPr lang="zh-CN" altLang="zh-CN" sz="2000" b="0" kern="100" dirty="0" smtClean="0">
                          <a:solidFill>
                            <a:srgbClr val="000000"/>
                          </a:solidFill>
                          <a:latin typeface="+mn-ea"/>
                          <a:ea typeface="+mn-ea"/>
                          <a:cs typeface="宋体"/>
                        </a:rPr>
                        <a:t>分包单位资格报审表</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474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B.0.5</a:t>
                      </a:r>
                      <a:r>
                        <a:rPr lang="zh-CN" altLang="zh-CN" sz="2000" b="0" kern="100" dirty="0" smtClean="0">
                          <a:solidFill>
                            <a:srgbClr val="000000"/>
                          </a:solidFill>
                          <a:latin typeface="+mn-ea"/>
                          <a:ea typeface="+mn-ea"/>
                          <a:cs typeface="宋体"/>
                        </a:rPr>
                        <a:t>施工控制测量成果报验表</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A4_______________</a:t>
                      </a:r>
                      <a:r>
                        <a:rPr lang="zh-CN" altLang="zh-CN" sz="2000" b="0" kern="100" dirty="0" smtClean="0">
                          <a:solidFill>
                            <a:srgbClr val="000000"/>
                          </a:solidFill>
                          <a:latin typeface="+mn-ea"/>
                          <a:ea typeface="+mn-ea"/>
                          <a:cs typeface="宋体"/>
                        </a:rPr>
                        <a:t>报验申请表</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47479">
                <a:tc>
                  <a:txBody>
                    <a:bodyPr/>
                    <a:lstStyle/>
                    <a:p>
                      <a:pPr marL="0" indent="0" algn="just" defTabSz="914400" rtl="0" eaLnBrk="1" latinLnBrk="0" hangingPunct="1">
                        <a:spcAft>
                          <a:spcPts val="0"/>
                        </a:spcAft>
                      </a:pPr>
                      <a:r>
                        <a:rPr lang="en-US" altLang="zh-CN" sz="2000" b="0" kern="100" dirty="0" smtClean="0">
                          <a:solidFill>
                            <a:srgbClr val="000000"/>
                          </a:solidFill>
                          <a:latin typeface="+mn-ea"/>
                          <a:ea typeface="+mn-ea"/>
                          <a:cs typeface="宋体"/>
                        </a:rPr>
                        <a:t>B.0.6</a:t>
                      </a:r>
                      <a:r>
                        <a:rPr lang="zh-CN" altLang="zh-CN" sz="2000" b="0" kern="100" dirty="0" smtClean="0">
                          <a:solidFill>
                            <a:srgbClr val="000000"/>
                          </a:solidFill>
                          <a:latin typeface="+mn-ea"/>
                          <a:ea typeface="+mn-ea"/>
                          <a:cs typeface="宋体"/>
                        </a:rPr>
                        <a:t>工程材料、构配件或设备报审表</a:t>
                      </a:r>
                      <a:endParaRPr lang="zh-CN" altLang="zh-CN" sz="2000" b="0" kern="100" dirty="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A9</a:t>
                      </a:r>
                      <a:r>
                        <a:rPr lang="zh-CN" altLang="zh-CN" sz="2000" b="0" kern="100" dirty="0" smtClean="0">
                          <a:solidFill>
                            <a:srgbClr val="000000"/>
                          </a:solidFill>
                          <a:latin typeface="+mn-ea"/>
                          <a:ea typeface="+mn-ea"/>
                          <a:cs typeface="宋体"/>
                        </a:rPr>
                        <a:t>工程材料</a:t>
                      </a:r>
                      <a:r>
                        <a:rPr lang="en-US" altLang="zh-CN" sz="2000" b="0" kern="100" dirty="0" smtClean="0">
                          <a:solidFill>
                            <a:srgbClr val="000000"/>
                          </a:solidFill>
                          <a:latin typeface="+mn-ea"/>
                          <a:ea typeface="+mn-ea"/>
                          <a:cs typeface="宋体"/>
                        </a:rPr>
                        <a:t>/</a:t>
                      </a:r>
                      <a:r>
                        <a:rPr lang="zh-CN" altLang="zh-CN" sz="2000" b="0" kern="100" dirty="0" smtClean="0">
                          <a:solidFill>
                            <a:srgbClr val="000000"/>
                          </a:solidFill>
                          <a:latin typeface="+mn-ea"/>
                          <a:ea typeface="+mn-ea"/>
                          <a:cs typeface="宋体"/>
                        </a:rPr>
                        <a:t>构配件</a:t>
                      </a:r>
                      <a:r>
                        <a:rPr lang="en-US" altLang="zh-CN" sz="2000" b="0" kern="100" dirty="0" smtClean="0">
                          <a:solidFill>
                            <a:srgbClr val="000000"/>
                          </a:solidFill>
                          <a:latin typeface="+mn-ea"/>
                          <a:ea typeface="+mn-ea"/>
                          <a:cs typeface="宋体"/>
                        </a:rPr>
                        <a:t>/</a:t>
                      </a:r>
                      <a:r>
                        <a:rPr lang="zh-CN" altLang="zh-CN" sz="2000" b="0" kern="100" dirty="0" smtClean="0">
                          <a:solidFill>
                            <a:srgbClr val="000000"/>
                          </a:solidFill>
                          <a:latin typeface="+mn-ea"/>
                          <a:ea typeface="+mn-ea"/>
                          <a:cs typeface="宋体"/>
                        </a:rPr>
                        <a:t>设备报审表</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474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B.0.7</a:t>
                      </a:r>
                      <a:r>
                        <a:rPr lang="zh-CN" altLang="zh-CN" sz="2000" b="0" kern="100" dirty="0" smtClean="0">
                          <a:solidFill>
                            <a:srgbClr val="000000"/>
                          </a:solidFill>
                          <a:latin typeface="+mn-ea"/>
                          <a:ea typeface="+mn-ea"/>
                          <a:cs typeface="宋体"/>
                        </a:rPr>
                        <a:t>报审、报验表</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A4_______________</a:t>
                      </a:r>
                      <a:r>
                        <a:rPr lang="zh-CN" altLang="zh-CN" sz="2000" b="0" kern="100" dirty="0" smtClean="0">
                          <a:solidFill>
                            <a:srgbClr val="000000"/>
                          </a:solidFill>
                          <a:latin typeface="+mn-ea"/>
                          <a:ea typeface="+mn-ea"/>
                          <a:cs typeface="宋体"/>
                        </a:rPr>
                        <a:t>报验申请表</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474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B.0.8</a:t>
                      </a:r>
                      <a:r>
                        <a:rPr lang="zh-CN" altLang="zh-CN" sz="2000" b="0" kern="100" dirty="0" smtClean="0">
                          <a:solidFill>
                            <a:srgbClr val="000000"/>
                          </a:solidFill>
                          <a:latin typeface="+mn-ea"/>
                          <a:ea typeface="+mn-ea"/>
                          <a:cs typeface="宋体"/>
                        </a:rPr>
                        <a:t>分部工程报验表</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A10</a:t>
                      </a:r>
                      <a:r>
                        <a:rPr lang="zh-CN" altLang="zh-CN" sz="2000" b="0" kern="100" dirty="0" smtClean="0">
                          <a:solidFill>
                            <a:srgbClr val="000000"/>
                          </a:solidFill>
                          <a:latin typeface="+mn-ea"/>
                          <a:ea typeface="+mn-ea"/>
                          <a:cs typeface="宋体"/>
                        </a:rPr>
                        <a:t>工程竣工报验单</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474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B.0.9</a:t>
                      </a:r>
                      <a:r>
                        <a:rPr lang="zh-CN" altLang="zh-CN" sz="2000" b="0" kern="100" dirty="0" smtClean="0">
                          <a:solidFill>
                            <a:srgbClr val="000000"/>
                          </a:solidFill>
                          <a:latin typeface="+mn-ea"/>
                          <a:ea typeface="+mn-ea"/>
                          <a:cs typeface="宋体"/>
                        </a:rPr>
                        <a:t>监理通知回复</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A6</a:t>
                      </a:r>
                      <a:r>
                        <a:rPr lang="zh-CN" altLang="zh-CN" sz="2000" b="0" kern="100" dirty="0" smtClean="0">
                          <a:solidFill>
                            <a:srgbClr val="000000"/>
                          </a:solidFill>
                          <a:latin typeface="+mn-ea"/>
                          <a:ea typeface="+mn-ea"/>
                          <a:cs typeface="宋体"/>
                        </a:rPr>
                        <a:t>监理工程师通知回复单</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474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B.0.10</a:t>
                      </a:r>
                      <a:r>
                        <a:rPr lang="zh-CN" altLang="zh-CN" sz="2000" b="0" kern="100" dirty="0" smtClean="0">
                          <a:solidFill>
                            <a:srgbClr val="000000"/>
                          </a:solidFill>
                          <a:latin typeface="+mn-ea"/>
                          <a:ea typeface="+mn-ea"/>
                          <a:cs typeface="宋体"/>
                        </a:rPr>
                        <a:t>单位工程竣工验收报审表</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A10</a:t>
                      </a:r>
                      <a:r>
                        <a:rPr lang="zh-CN" altLang="zh-CN" sz="2000" b="0" kern="100" dirty="0" smtClean="0">
                          <a:solidFill>
                            <a:srgbClr val="000000"/>
                          </a:solidFill>
                          <a:latin typeface="+mn-ea"/>
                          <a:ea typeface="+mn-ea"/>
                          <a:cs typeface="宋体"/>
                        </a:rPr>
                        <a:t>工程竣工报验单</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474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B.0.11</a:t>
                      </a:r>
                      <a:r>
                        <a:rPr lang="zh-CN" altLang="zh-CN" sz="2000" b="0" kern="100" dirty="0" smtClean="0">
                          <a:solidFill>
                            <a:srgbClr val="000000"/>
                          </a:solidFill>
                          <a:latin typeface="+mn-ea"/>
                          <a:ea typeface="+mn-ea"/>
                          <a:cs typeface="宋体"/>
                        </a:rPr>
                        <a:t>工程款支付报审表</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A5</a:t>
                      </a:r>
                      <a:r>
                        <a:rPr lang="zh-CN" altLang="zh-CN" sz="2000" b="0" kern="100" dirty="0" smtClean="0">
                          <a:solidFill>
                            <a:srgbClr val="000000"/>
                          </a:solidFill>
                          <a:latin typeface="+mn-ea"/>
                          <a:ea typeface="+mn-ea"/>
                          <a:cs typeface="宋体"/>
                        </a:rPr>
                        <a:t>工程款支付申请表</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474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B.0.12</a:t>
                      </a:r>
                      <a:r>
                        <a:rPr lang="zh-CN" altLang="zh-CN" sz="2000" b="0" kern="100" dirty="0" smtClean="0">
                          <a:solidFill>
                            <a:srgbClr val="000000"/>
                          </a:solidFill>
                          <a:latin typeface="+mn-ea"/>
                          <a:ea typeface="+mn-ea"/>
                          <a:cs typeface="宋体"/>
                        </a:rPr>
                        <a:t>施工进度计划报审表</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zh-CN" altLang="zh-CN" sz="2000" b="0" kern="100" dirty="0" smtClean="0">
                        <a:solidFill>
                          <a:srgbClr val="000000"/>
                        </a:solidFill>
                        <a:latin typeface="+mn-ea"/>
                        <a:ea typeface="+mn-ea"/>
                        <a:cs typeface="宋体"/>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474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B.0.13</a:t>
                      </a:r>
                      <a:r>
                        <a:rPr lang="zh-CN" altLang="zh-CN" sz="2000" b="0" kern="100" dirty="0" smtClean="0">
                          <a:solidFill>
                            <a:srgbClr val="000000"/>
                          </a:solidFill>
                          <a:latin typeface="+mn-ea"/>
                          <a:ea typeface="+mn-ea"/>
                          <a:cs typeface="宋体"/>
                        </a:rPr>
                        <a:t>费用索赔报审表</a:t>
                      </a:r>
                      <a:endParaRPr lang="zh-CN" altLang="zh-CN" sz="2000" b="0" kern="100" dirty="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A8</a:t>
                      </a:r>
                      <a:r>
                        <a:rPr lang="zh-CN" altLang="zh-CN" sz="2000" b="0" kern="100" dirty="0" smtClean="0">
                          <a:solidFill>
                            <a:srgbClr val="000000"/>
                          </a:solidFill>
                          <a:latin typeface="+mn-ea"/>
                          <a:ea typeface="+mn-ea"/>
                          <a:cs typeface="宋体"/>
                        </a:rPr>
                        <a:t>费用索赔申请表</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3474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B.0.14</a:t>
                      </a:r>
                      <a:r>
                        <a:rPr lang="zh-CN" altLang="zh-CN" sz="2000" b="0" kern="100" dirty="0" smtClean="0">
                          <a:solidFill>
                            <a:srgbClr val="000000"/>
                          </a:solidFill>
                          <a:latin typeface="+mn-ea"/>
                          <a:ea typeface="+mn-ea"/>
                          <a:cs typeface="宋体"/>
                        </a:rPr>
                        <a:t>工程临时或最终延期报审表</a:t>
                      </a:r>
                      <a:endParaRPr lang="zh-CN" altLang="zh-CN" sz="2000" b="0" kern="100" dirty="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A7</a:t>
                      </a:r>
                      <a:r>
                        <a:rPr lang="zh-CN" altLang="zh-CN" sz="2000" b="0" kern="100" dirty="0" smtClean="0">
                          <a:solidFill>
                            <a:srgbClr val="000000"/>
                          </a:solidFill>
                          <a:latin typeface="+mn-ea"/>
                          <a:ea typeface="+mn-ea"/>
                          <a:cs typeface="宋体"/>
                        </a:rPr>
                        <a:t>工程临时延期申请表</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900"/>
                    </a:solidFill>
                  </a:tcPr>
                </a:tc>
              </a:tr>
            </a:tbl>
          </a:graphicData>
        </a:graphic>
      </p:graphicFrame>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zh-CN" altLang="en-US" dirty="0" smtClean="0"/>
              <a:t>新旧表格目录对比</a:t>
            </a:r>
            <a:endParaRPr lang="zh-CN" altLang="en-US" dirty="0"/>
          </a:p>
        </p:txBody>
      </p:sp>
      <p:graphicFrame>
        <p:nvGraphicFramePr>
          <p:cNvPr id="3" name="表格 2"/>
          <p:cNvGraphicFramePr>
            <a:graphicFrameLocks noGrp="1"/>
          </p:cNvGraphicFramePr>
          <p:nvPr/>
        </p:nvGraphicFramePr>
        <p:xfrm>
          <a:off x="142844" y="857232"/>
          <a:ext cx="8715436" cy="2015879"/>
        </p:xfrm>
        <a:graphic>
          <a:graphicData uri="http://schemas.openxmlformats.org/drawingml/2006/table">
            <a:tbl>
              <a:tblPr firstRow="1" bandRow="1">
                <a:solidFill>
                  <a:srgbClr val="99FFCC"/>
                </a:solidFill>
                <a:tableStyleId>{5C22544A-7EE6-4342-B048-85BDC9FD1C3A}</a:tableStyleId>
              </a:tblPr>
              <a:tblGrid>
                <a:gridCol w="4357718"/>
                <a:gridCol w="4357718"/>
              </a:tblGrid>
              <a:tr h="500066">
                <a:tc>
                  <a:txBody>
                    <a:bodyPr/>
                    <a:lstStyle/>
                    <a:p>
                      <a:pPr algn="ctr">
                        <a:spcAft>
                          <a:spcPts val="0"/>
                        </a:spcAft>
                      </a:pPr>
                      <a:r>
                        <a:rPr lang="en-US" altLang="zh-CN" sz="2000" b="1" kern="100" dirty="0" smtClean="0">
                          <a:solidFill>
                            <a:srgbClr val="000000"/>
                          </a:solidFill>
                          <a:latin typeface="+mn-ea"/>
                          <a:ea typeface="+mn-ea"/>
                          <a:cs typeface="宋体"/>
                        </a:rPr>
                        <a:t>GB/T50319-2013</a:t>
                      </a:r>
                      <a:endParaRPr lang="zh-CN" altLang="zh-CN" sz="2000" b="1" kern="100" dirty="0" smtClean="0">
                        <a:solidFill>
                          <a:srgbClr val="000000"/>
                        </a:solidFill>
                        <a:latin typeface="+mn-ea"/>
                        <a:ea typeface="+mn-ea"/>
                        <a:cs typeface="宋体"/>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1" kern="100" dirty="0" smtClean="0">
                          <a:solidFill>
                            <a:srgbClr val="000000"/>
                          </a:solidFill>
                          <a:latin typeface="+mn-ea"/>
                          <a:ea typeface="+mn-ea"/>
                          <a:cs typeface="宋体"/>
                        </a:rPr>
                        <a:t>GB/50319-2000</a:t>
                      </a:r>
                      <a:endParaRPr lang="zh-CN" altLang="en-US" sz="2000" b="1" kern="100" dirty="0" smtClean="0">
                        <a:solidFill>
                          <a:srgbClr val="000000"/>
                        </a:solidFill>
                        <a:latin typeface="+mn-ea"/>
                        <a:ea typeface="+mn-ea"/>
                        <a:cs typeface="宋体"/>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5271">
                <a:tc>
                  <a:txBody>
                    <a:bodyPr/>
                    <a:lstStyle/>
                    <a:p>
                      <a:pPr indent="0" algn="just">
                        <a:spcAft>
                          <a:spcPts val="0"/>
                        </a:spcAft>
                      </a:pPr>
                      <a:r>
                        <a:rPr lang="en-US" altLang="zh-CN" sz="2000" b="0" kern="100" dirty="0">
                          <a:solidFill>
                            <a:srgbClr val="000000"/>
                          </a:solidFill>
                          <a:latin typeface="+mn-ea"/>
                          <a:ea typeface="+mn-ea"/>
                          <a:cs typeface="宋体"/>
                        </a:rPr>
                        <a:t>C.0.1</a:t>
                      </a:r>
                      <a:r>
                        <a:rPr lang="zh-CN" altLang="zh-CN" sz="2000" b="0" kern="100" dirty="0">
                          <a:solidFill>
                            <a:srgbClr val="000000"/>
                          </a:solidFill>
                          <a:latin typeface="+mn-ea"/>
                          <a:ea typeface="+mn-ea"/>
                          <a:cs typeface="宋体"/>
                        </a:rPr>
                        <a:t>工作联系单</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C1</a:t>
                      </a:r>
                      <a:r>
                        <a:rPr lang="zh-CN" altLang="zh-CN" sz="2000" b="0" kern="100" dirty="0" smtClean="0">
                          <a:solidFill>
                            <a:srgbClr val="000000"/>
                          </a:solidFill>
                          <a:latin typeface="+mn-ea"/>
                          <a:ea typeface="+mn-ea"/>
                          <a:cs typeface="宋体"/>
                        </a:rPr>
                        <a:t>监理工作联系单</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05271">
                <a:tc>
                  <a:txBody>
                    <a:bodyPr/>
                    <a:lstStyle/>
                    <a:p>
                      <a:pPr indent="0" algn="just">
                        <a:spcAft>
                          <a:spcPts val="0"/>
                        </a:spcAft>
                      </a:pPr>
                      <a:r>
                        <a:rPr lang="en-US" altLang="zh-CN" sz="2000" b="0" kern="100">
                          <a:solidFill>
                            <a:srgbClr val="000000"/>
                          </a:solidFill>
                          <a:latin typeface="+mn-ea"/>
                          <a:ea typeface="+mn-ea"/>
                          <a:cs typeface="宋体"/>
                        </a:rPr>
                        <a:t>C.0.2</a:t>
                      </a:r>
                      <a:r>
                        <a:rPr lang="zh-CN" altLang="zh-CN" sz="2000" b="0" kern="100">
                          <a:solidFill>
                            <a:srgbClr val="000000"/>
                          </a:solidFill>
                          <a:latin typeface="+mn-ea"/>
                          <a:ea typeface="+mn-ea"/>
                          <a:cs typeface="宋体"/>
                        </a:rPr>
                        <a:t>工程变更单</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0" kern="100" dirty="0" smtClean="0">
                          <a:solidFill>
                            <a:srgbClr val="000000"/>
                          </a:solidFill>
                          <a:latin typeface="+mn-ea"/>
                          <a:ea typeface="+mn-ea"/>
                          <a:cs typeface="宋体"/>
                        </a:rPr>
                        <a:t>C2</a:t>
                      </a:r>
                      <a:r>
                        <a:rPr lang="zh-CN" altLang="zh-CN" sz="2000" b="0" kern="100" dirty="0" smtClean="0">
                          <a:solidFill>
                            <a:srgbClr val="000000"/>
                          </a:solidFill>
                          <a:latin typeface="+mn-ea"/>
                          <a:ea typeface="+mn-ea"/>
                          <a:cs typeface="宋体"/>
                        </a:rPr>
                        <a:t>工程变更单</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05271">
                <a:tc>
                  <a:txBody>
                    <a:bodyPr/>
                    <a:lstStyle/>
                    <a:p>
                      <a:pPr indent="0" algn="just">
                        <a:spcAft>
                          <a:spcPts val="0"/>
                        </a:spcAft>
                      </a:pPr>
                      <a:r>
                        <a:rPr lang="en-US" altLang="zh-CN" sz="2000" b="0" kern="100" dirty="0">
                          <a:solidFill>
                            <a:srgbClr val="000000"/>
                          </a:solidFill>
                          <a:latin typeface="+mn-ea"/>
                          <a:ea typeface="+mn-ea"/>
                          <a:cs typeface="宋体"/>
                        </a:rPr>
                        <a:t>C.0.3</a:t>
                      </a:r>
                      <a:r>
                        <a:rPr lang="zh-CN" altLang="zh-CN" sz="2000" b="0" kern="100" dirty="0">
                          <a:solidFill>
                            <a:srgbClr val="000000"/>
                          </a:solidFill>
                          <a:latin typeface="+mn-ea"/>
                          <a:ea typeface="+mn-ea"/>
                          <a:cs typeface="宋体"/>
                        </a:rPr>
                        <a:t>索赔意向通知书</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6FF66"/>
                    </a:solidFill>
                  </a:tcPr>
                </a:tc>
                <a:tc>
                  <a:txBody>
                    <a:bodyPr/>
                    <a:lstStyle/>
                    <a:p>
                      <a:endParaRPr lang="zh-CN" altLang="en-US" sz="2000" dirty="0"/>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表</a:t>
            </a:r>
            <a:r>
              <a:rPr lang="en-US" altLang="zh-CN" dirty="0" smtClean="0"/>
              <a:t>A.0.1  </a:t>
            </a:r>
            <a:r>
              <a:rPr lang="zh-CN" altLang="en-US" dirty="0" smtClean="0"/>
              <a:t>总监理工程师任命书</a:t>
            </a:r>
            <a:endParaRPr lang="zh-CN" altLang="en-US" dirty="0"/>
          </a:p>
        </p:txBody>
      </p:sp>
      <p:pic>
        <p:nvPicPr>
          <p:cNvPr id="1026" name="Picture 2"/>
          <p:cNvPicPr>
            <a:picLocks noChangeAspect="1" noChangeArrowheads="1"/>
          </p:cNvPicPr>
          <p:nvPr/>
        </p:nvPicPr>
        <p:blipFill>
          <a:blip r:embed="rId2"/>
          <a:srcRect l="35688" t="9765" r="24780" b="3320"/>
          <a:stretch>
            <a:fillRect/>
          </a:stretch>
        </p:blipFill>
        <p:spPr bwMode="auto">
          <a:xfrm>
            <a:off x="71406" y="928670"/>
            <a:ext cx="4623403" cy="5715040"/>
          </a:xfrm>
          <a:prstGeom prst="rect">
            <a:avLst/>
          </a:prstGeom>
          <a:noFill/>
          <a:ln w="9525">
            <a:noFill/>
            <a:miter lim="800000"/>
            <a:headEnd/>
            <a:tailEnd/>
          </a:ln>
          <a:effectLst/>
        </p:spPr>
      </p:pic>
      <p:sp>
        <p:nvSpPr>
          <p:cNvPr id="6" name="圆角矩形标注 5"/>
          <p:cNvSpPr>
            <a:spLocks noChangeArrowheads="1"/>
          </p:cNvSpPr>
          <p:nvPr/>
        </p:nvSpPr>
        <p:spPr bwMode="auto">
          <a:xfrm>
            <a:off x="4929190" y="1285860"/>
            <a:ext cx="3714776" cy="1080276"/>
          </a:xfrm>
          <a:prstGeom prst="wedgeRoundRectCallout">
            <a:avLst>
              <a:gd name="adj1" fmla="val -57870"/>
              <a:gd name="adj2" fmla="val -384"/>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en-US" dirty="0" smtClean="0"/>
              <a:t>A1</a:t>
            </a:r>
            <a:r>
              <a:rPr lang="zh-CN" altLang="en-US" dirty="0" smtClean="0"/>
              <a:t>表是根据修订后范中</a:t>
            </a:r>
            <a:r>
              <a:rPr lang="en-US" dirty="0" smtClean="0"/>
              <a:t>3.1.3</a:t>
            </a:r>
            <a:r>
              <a:rPr lang="zh-CN" altLang="en-US" dirty="0" smtClean="0"/>
              <a:t>的内容增加的总监理工程师任命书。强调总监理工程师负责制。</a:t>
            </a:r>
            <a:endParaRPr lang="zh-CN" altLang="en-US" b="1" dirty="0">
              <a:solidFill>
                <a:srgbClr val="FF0000"/>
              </a:solidFill>
            </a:endParaRPr>
          </a:p>
        </p:txBody>
      </p:sp>
      <p:sp>
        <p:nvSpPr>
          <p:cNvPr id="7" name="矩形 6"/>
          <p:cNvSpPr/>
          <p:nvPr/>
        </p:nvSpPr>
        <p:spPr>
          <a:xfrm>
            <a:off x="4929190" y="2857496"/>
            <a:ext cx="3857652" cy="2323713"/>
          </a:xfrm>
          <a:prstGeom prst="rect">
            <a:avLst/>
          </a:prstGeom>
        </p:spPr>
        <p:txBody>
          <a:bodyPr wrap="square">
            <a:spAutoFit/>
          </a:bodyPr>
          <a:lstStyle/>
          <a:p>
            <a:pPr marL="0" lvl="1" algn="just">
              <a:lnSpc>
                <a:spcPct val="125000"/>
              </a:lnSpc>
              <a:spcBef>
                <a:spcPts val="1200"/>
              </a:spcBef>
            </a:pPr>
            <a:r>
              <a:rPr lang="en-US" altLang="zh-CN" b="1" dirty="0" smtClean="0">
                <a:solidFill>
                  <a:srgbClr val="000000"/>
                </a:solidFill>
                <a:latin typeface="楷体_GB2312" pitchFamily="49" charset="-122"/>
                <a:ea typeface="楷体_GB2312" pitchFamily="49" charset="-122"/>
                <a:cs typeface="楷体_GB2312" pitchFamily="49" charset="-122"/>
              </a:rPr>
              <a:t>3.1.3 </a:t>
            </a:r>
            <a:r>
              <a:rPr lang="zh-CN" altLang="zh-CN" dirty="0" smtClean="0">
                <a:solidFill>
                  <a:srgbClr val="000000"/>
                </a:solidFill>
                <a:latin typeface="楷体_GB2312" pitchFamily="49" charset="-122"/>
                <a:ea typeface="楷体_GB2312" pitchFamily="49" charset="-122"/>
                <a:cs typeface="楷体_GB2312" pitchFamily="49" charset="-122"/>
              </a:rPr>
              <a:t>工程监理单位在建设工程监理合同签订后，应及时将项目监理机构的组织形式、人员构成及对总监理工程师的任命书面通知建设单位。</a:t>
            </a:r>
          </a:p>
          <a:p>
            <a:pPr marL="0" lvl="1" algn="just">
              <a:lnSpc>
                <a:spcPct val="125000"/>
              </a:lnSpc>
              <a:spcBef>
                <a:spcPts val="1200"/>
              </a:spcBef>
            </a:pPr>
            <a:r>
              <a:rPr lang="zh-CN" altLang="zh-CN" u="sng" dirty="0" smtClean="0">
                <a:solidFill>
                  <a:srgbClr val="FF0000"/>
                </a:solidFill>
                <a:latin typeface="楷体_GB2312" pitchFamily="49" charset="-122"/>
                <a:ea typeface="楷体_GB2312" pitchFamily="49" charset="-122"/>
                <a:cs typeface="楷体_GB2312" pitchFamily="49" charset="-122"/>
              </a:rPr>
              <a:t>总监理工程师任命书应按本规范附录</a:t>
            </a:r>
            <a:r>
              <a:rPr lang="en-US" altLang="zh-CN" u="sng" dirty="0" smtClean="0">
                <a:solidFill>
                  <a:srgbClr val="FF0000"/>
                </a:solidFill>
                <a:latin typeface="楷体_GB2312" pitchFamily="49" charset="-122"/>
                <a:ea typeface="楷体_GB2312" pitchFamily="49" charset="-122"/>
                <a:cs typeface="楷体_GB2312" pitchFamily="49" charset="-122"/>
              </a:rPr>
              <a:t>A.0.1</a:t>
            </a:r>
            <a:r>
              <a:rPr lang="zh-CN" altLang="zh-CN" u="sng" dirty="0" smtClean="0">
                <a:solidFill>
                  <a:srgbClr val="FF0000"/>
                </a:solidFill>
                <a:latin typeface="楷体_GB2312" pitchFamily="49" charset="-122"/>
                <a:ea typeface="楷体_GB2312" pitchFamily="49" charset="-122"/>
                <a:cs typeface="楷体_GB2312" pitchFamily="49" charset="-122"/>
              </a:rPr>
              <a:t>的要求填写。</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A.0.2  </a:t>
            </a:r>
            <a:r>
              <a:rPr lang="zh-CN" altLang="en-US" dirty="0" smtClean="0"/>
              <a:t>工程开工令</a:t>
            </a:r>
            <a:endParaRPr lang="zh-CN" altLang="en-US" dirty="0"/>
          </a:p>
        </p:txBody>
      </p:sp>
      <p:pic>
        <p:nvPicPr>
          <p:cNvPr id="2050" name="Picture 2"/>
          <p:cNvPicPr>
            <a:picLocks noChangeAspect="1" noChangeArrowheads="1"/>
          </p:cNvPicPr>
          <p:nvPr/>
        </p:nvPicPr>
        <p:blipFill>
          <a:blip r:embed="rId2"/>
          <a:srcRect l="38983" t="12695" r="27525" b="6250"/>
          <a:stretch>
            <a:fillRect/>
          </a:stretch>
        </p:blipFill>
        <p:spPr bwMode="auto">
          <a:xfrm>
            <a:off x="0" y="928670"/>
            <a:ext cx="4357718" cy="5929330"/>
          </a:xfrm>
          <a:prstGeom prst="rect">
            <a:avLst/>
          </a:prstGeom>
          <a:noFill/>
          <a:ln w="9525">
            <a:noFill/>
            <a:miter lim="800000"/>
            <a:headEnd/>
            <a:tailEnd/>
          </a:ln>
          <a:effectLst/>
        </p:spPr>
      </p:pic>
      <p:sp>
        <p:nvSpPr>
          <p:cNvPr id="4" name="圆角矩形标注 3"/>
          <p:cNvSpPr>
            <a:spLocks noChangeArrowheads="1"/>
          </p:cNvSpPr>
          <p:nvPr/>
        </p:nvSpPr>
        <p:spPr bwMode="auto">
          <a:xfrm>
            <a:off x="142844" y="2428868"/>
            <a:ext cx="4000528" cy="2612610"/>
          </a:xfrm>
          <a:prstGeom prst="wedgeRoundRectCallout">
            <a:avLst>
              <a:gd name="adj1" fmla="val 60167"/>
              <a:gd name="adj2" fmla="val 61400"/>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表</a:t>
            </a:r>
            <a:r>
              <a:rPr lang="en-US" dirty="0" smtClean="0"/>
              <a:t>A.0.2</a:t>
            </a:r>
            <a:r>
              <a:rPr lang="zh-CN" altLang="en-US" dirty="0" smtClean="0"/>
              <a:t>为根据修订后规范中第</a:t>
            </a:r>
            <a:r>
              <a:rPr lang="en-US" dirty="0" smtClean="0"/>
              <a:t>5.1.8</a:t>
            </a:r>
            <a:r>
              <a:rPr lang="zh-CN" altLang="en-US" dirty="0" smtClean="0"/>
              <a:t>条、第</a:t>
            </a:r>
            <a:r>
              <a:rPr lang="en-US" dirty="0" smtClean="0"/>
              <a:t>5.1.</a:t>
            </a:r>
            <a:r>
              <a:rPr lang="en-US" altLang="zh-CN" dirty="0" smtClean="0"/>
              <a:t>9</a:t>
            </a:r>
            <a:r>
              <a:rPr lang="zh-CN" altLang="en-US" dirty="0" smtClean="0"/>
              <a:t>条的内容新增的工程开工令，当总监理工程师签认施工单位提交开工报审表及相关资料，并获建设单位批准后签发</a:t>
            </a:r>
            <a:r>
              <a:rPr lang="en-US" dirty="0" smtClean="0"/>
              <a:t>B2</a:t>
            </a:r>
            <a:r>
              <a:rPr lang="zh-CN" altLang="en-US" dirty="0" smtClean="0"/>
              <a:t>，指令施工单位开工。这也是九部委相关文件要求由总监理工程师签发工程开工令，作为工期计算的依据。</a:t>
            </a:r>
            <a:endParaRPr lang="zh-CN" altLang="en-US" b="1" dirty="0">
              <a:solidFill>
                <a:srgbClr val="FF0000"/>
              </a:solidFill>
            </a:endParaRPr>
          </a:p>
        </p:txBody>
      </p:sp>
      <p:sp>
        <p:nvSpPr>
          <p:cNvPr id="6" name="矩形 5"/>
          <p:cNvSpPr/>
          <p:nvPr/>
        </p:nvSpPr>
        <p:spPr>
          <a:xfrm>
            <a:off x="4500562" y="1214422"/>
            <a:ext cx="4143404" cy="5032147"/>
          </a:xfrm>
          <a:prstGeom prst="rect">
            <a:avLst/>
          </a:prstGeom>
        </p:spPr>
        <p:txBody>
          <a:bodyPr wrap="square">
            <a:spAutoFit/>
          </a:bodyPr>
          <a:lstStyle/>
          <a:p>
            <a:pPr>
              <a:spcBef>
                <a:spcPts val="600"/>
              </a:spcBef>
              <a:spcAft>
                <a:spcPts val="1200"/>
              </a:spcAft>
            </a:pPr>
            <a:r>
              <a:rPr lang="en-US" b="1" dirty="0" smtClean="0">
                <a:solidFill>
                  <a:schemeClr val="dk1"/>
                </a:solidFill>
              </a:rPr>
              <a:t>5.1.8</a:t>
            </a:r>
            <a:r>
              <a:rPr lang="en-US" dirty="0" smtClean="0">
                <a:solidFill>
                  <a:schemeClr val="dk1"/>
                </a:solidFill>
              </a:rPr>
              <a:t> </a:t>
            </a:r>
            <a:r>
              <a:rPr lang="zh-CN" altLang="en-US" dirty="0" smtClean="0">
                <a:solidFill>
                  <a:schemeClr val="dk1"/>
                </a:solidFill>
              </a:rPr>
              <a:t>总监理工程师应组织专业监理工程师审查施工单位报送的开工报审表及相关资料，同时具备以下条件的，</a:t>
            </a:r>
            <a:r>
              <a:rPr lang="zh-CN" altLang="en-US" u="sng" dirty="0" smtClean="0">
                <a:solidFill>
                  <a:srgbClr val="FF0000"/>
                </a:solidFill>
              </a:rPr>
              <a:t>由总监理工程师签署审查意见，报建设单位批准后，总监理工程师签发工程开工令</a:t>
            </a:r>
            <a:r>
              <a:rPr lang="zh-CN" altLang="en-US" dirty="0" smtClean="0">
                <a:solidFill>
                  <a:schemeClr val="dk1"/>
                </a:solidFill>
              </a:rPr>
              <a:t>：</a:t>
            </a:r>
          </a:p>
          <a:p>
            <a:pPr marL="0" indent="355600"/>
            <a:r>
              <a:rPr lang="en-US" altLang="en-US" dirty="0" smtClean="0">
                <a:solidFill>
                  <a:schemeClr val="dk1"/>
                </a:solidFill>
              </a:rPr>
              <a:t>1  </a:t>
            </a:r>
            <a:r>
              <a:rPr lang="zh-CN" altLang="en-US" dirty="0" smtClean="0">
                <a:solidFill>
                  <a:schemeClr val="dk1"/>
                </a:solidFill>
              </a:rPr>
              <a:t>设计交底和图纸会审已完成；</a:t>
            </a:r>
          </a:p>
          <a:p>
            <a:pPr marL="0" indent="355600"/>
            <a:r>
              <a:rPr lang="en-US" altLang="en-US" dirty="0" smtClean="0">
                <a:solidFill>
                  <a:schemeClr val="dk1"/>
                </a:solidFill>
              </a:rPr>
              <a:t>2  </a:t>
            </a:r>
            <a:r>
              <a:rPr lang="zh-CN" altLang="en-US" dirty="0" smtClean="0">
                <a:solidFill>
                  <a:schemeClr val="dk1"/>
                </a:solidFill>
              </a:rPr>
              <a:t>施工组织设计已由总监理工程师签认；</a:t>
            </a:r>
          </a:p>
          <a:p>
            <a:pPr marL="0" indent="355600"/>
            <a:r>
              <a:rPr lang="en-US" altLang="en-US" dirty="0" smtClean="0">
                <a:solidFill>
                  <a:schemeClr val="dk1"/>
                </a:solidFill>
              </a:rPr>
              <a:t>3  </a:t>
            </a:r>
            <a:r>
              <a:rPr lang="zh-CN" altLang="en-US" dirty="0" smtClean="0">
                <a:solidFill>
                  <a:schemeClr val="dk1"/>
                </a:solidFill>
              </a:rPr>
              <a:t>施工单位现场质量、安全生产管理体系已建立，管理及施工人员已到位，施工机械具备使用条件，主要工程材料已落实；</a:t>
            </a:r>
          </a:p>
          <a:p>
            <a:pPr marL="0" indent="355600"/>
            <a:r>
              <a:rPr lang="en-US" altLang="en-US" dirty="0" smtClean="0">
                <a:solidFill>
                  <a:schemeClr val="dk1"/>
                </a:solidFill>
              </a:rPr>
              <a:t>4  </a:t>
            </a:r>
            <a:r>
              <a:rPr lang="zh-CN" altLang="en-US" dirty="0" smtClean="0">
                <a:solidFill>
                  <a:schemeClr val="dk1"/>
                </a:solidFill>
              </a:rPr>
              <a:t>进场道路及水、电、通信等已满足开工要求。</a:t>
            </a:r>
          </a:p>
          <a:p>
            <a:pPr>
              <a:spcBef>
                <a:spcPts val="600"/>
              </a:spcBef>
              <a:spcAft>
                <a:spcPts val="1200"/>
              </a:spcAft>
            </a:pPr>
            <a:r>
              <a:rPr lang="en-US" b="1" dirty="0" smtClean="0">
                <a:solidFill>
                  <a:schemeClr val="dk1"/>
                </a:solidFill>
              </a:rPr>
              <a:t>5.1.9  </a:t>
            </a:r>
            <a:r>
              <a:rPr lang="zh-CN" altLang="en-US" u="sng" dirty="0" smtClean="0">
                <a:solidFill>
                  <a:srgbClr val="FF0000"/>
                </a:solidFill>
              </a:rPr>
              <a:t>开工报审表应按本规范附录</a:t>
            </a:r>
            <a:r>
              <a:rPr lang="en-US" altLang="en-US" u="sng" dirty="0" smtClean="0">
                <a:solidFill>
                  <a:srgbClr val="FF0000"/>
                </a:solidFill>
              </a:rPr>
              <a:t>B.0.2</a:t>
            </a:r>
            <a:r>
              <a:rPr lang="zh-CN" altLang="en-US" u="sng" dirty="0" smtClean="0">
                <a:solidFill>
                  <a:srgbClr val="FF0000"/>
                </a:solidFill>
              </a:rPr>
              <a:t>的要求填写。工程开工令应按本规范附录</a:t>
            </a:r>
            <a:r>
              <a:rPr lang="en-US" altLang="en-US" u="sng" dirty="0" smtClean="0">
                <a:solidFill>
                  <a:srgbClr val="FF0000"/>
                </a:solidFill>
              </a:rPr>
              <a:t>A.0.2</a:t>
            </a:r>
            <a:r>
              <a:rPr lang="zh-CN" altLang="en-US" u="sng" dirty="0" smtClean="0">
                <a:solidFill>
                  <a:srgbClr val="FF0000"/>
                </a:solidFill>
              </a:rPr>
              <a:t>的要求填写。</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A.0.3  </a:t>
            </a:r>
            <a:r>
              <a:rPr lang="zh-CN" altLang="en-US" dirty="0" smtClean="0"/>
              <a:t>监理通知单</a:t>
            </a:r>
            <a:endParaRPr lang="zh-CN" altLang="en-US" dirty="0"/>
          </a:p>
        </p:txBody>
      </p:sp>
      <p:pic>
        <p:nvPicPr>
          <p:cNvPr id="3074" name="Picture 2"/>
          <p:cNvPicPr>
            <a:picLocks noChangeAspect="1" noChangeArrowheads="1"/>
          </p:cNvPicPr>
          <p:nvPr/>
        </p:nvPicPr>
        <p:blipFill>
          <a:blip r:embed="rId2"/>
          <a:srcRect l="38983" t="15625" r="28074" b="6250"/>
          <a:stretch>
            <a:fillRect/>
          </a:stretch>
        </p:blipFill>
        <p:spPr bwMode="auto">
          <a:xfrm>
            <a:off x="214282" y="1000132"/>
            <a:ext cx="4286280" cy="571501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786314" y="857256"/>
            <a:ext cx="3970561" cy="5715040"/>
          </a:xfrm>
          <a:prstGeom prst="rect">
            <a:avLst/>
          </a:prstGeom>
          <a:noFill/>
          <a:ln w="9525">
            <a:noFill/>
            <a:miter lim="800000"/>
            <a:headEnd/>
            <a:tailEnd/>
          </a:ln>
          <a:effectLst/>
        </p:spPr>
      </p:pic>
      <p:sp>
        <p:nvSpPr>
          <p:cNvPr id="5" name="圆角矩形标注 4"/>
          <p:cNvSpPr>
            <a:spLocks noChangeArrowheads="1"/>
          </p:cNvSpPr>
          <p:nvPr/>
        </p:nvSpPr>
        <p:spPr bwMode="auto">
          <a:xfrm>
            <a:off x="1428728" y="4000504"/>
            <a:ext cx="6286544" cy="773809"/>
          </a:xfrm>
          <a:prstGeom prst="wedgeRoundRectCallout">
            <a:avLst>
              <a:gd name="adj1" fmla="val 1831"/>
              <a:gd name="adj2" fmla="val -78712"/>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修订后规范的</a:t>
            </a:r>
            <a:r>
              <a:rPr lang="en-US" dirty="0" smtClean="0"/>
              <a:t>A3</a:t>
            </a:r>
            <a:r>
              <a:rPr lang="zh-CN" altLang="en-US" dirty="0" smtClean="0"/>
              <a:t>表沿用原规范</a:t>
            </a:r>
            <a:r>
              <a:rPr lang="en-US" dirty="0" smtClean="0"/>
              <a:t>B1</a:t>
            </a:r>
            <a:r>
              <a:rPr lang="zh-CN" altLang="en-US" dirty="0" smtClean="0"/>
              <a:t>表的内容，为与修订后规范正文中的名称统一，表名改为“监理通知单”。</a:t>
            </a:r>
            <a:endParaRPr lang="zh-CN" altLang="en-US" b="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A.0.4  </a:t>
            </a:r>
            <a:r>
              <a:rPr lang="zh-CN" altLang="en-US" dirty="0" smtClean="0"/>
              <a:t>监理报告</a:t>
            </a:r>
            <a:endParaRPr lang="zh-CN" altLang="en-US" dirty="0"/>
          </a:p>
        </p:txBody>
      </p:sp>
      <p:pic>
        <p:nvPicPr>
          <p:cNvPr id="4098" name="Picture 2"/>
          <p:cNvPicPr>
            <a:picLocks noChangeAspect="1" noChangeArrowheads="1"/>
          </p:cNvPicPr>
          <p:nvPr/>
        </p:nvPicPr>
        <p:blipFill>
          <a:blip r:embed="rId2"/>
          <a:srcRect l="38433" t="14648" r="27526" b="6250"/>
          <a:stretch>
            <a:fillRect/>
          </a:stretch>
        </p:blipFill>
        <p:spPr bwMode="auto">
          <a:xfrm>
            <a:off x="142844" y="1000132"/>
            <a:ext cx="4429156" cy="5786454"/>
          </a:xfrm>
          <a:prstGeom prst="rect">
            <a:avLst/>
          </a:prstGeom>
          <a:noFill/>
          <a:ln w="9525">
            <a:noFill/>
            <a:miter lim="800000"/>
            <a:headEnd/>
            <a:tailEnd/>
          </a:ln>
          <a:effectLst/>
        </p:spPr>
      </p:pic>
      <p:sp>
        <p:nvSpPr>
          <p:cNvPr id="4" name="圆角矩形标注 3"/>
          <p:cNvSpPr>
            <a:spLocks noChangeArrowheads="1"/>
          </p:cNvSpPr>
          <p:nvPr/>
        </p:nvSpPr>
        <p:spPr bwMode="auto">
          <a:xfrm>
            <a:off x="4786314" y="4194691"/>
            <a:ext cx="3929090" cy="2306143"/>
          </a:xfrm>
          <a:prstGeom prst="wedgeRoundRectCallout">
            <a:avLst>
              <a:gd name="adj1" fmla="val 1484"/>
              <a:gd name="adj2" fmla="val -66284"/>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表</a:t>
            </a:r>
            <a:r>
              <a:rPr lang="en-US" dirty="0" smtClean="0"/>
              <a:t>A.0.4</a:t>
            </a:r>
            <a:r>
              <a:rPr lang="zh-CN" altLang="en-US" dirty="0" smtClean="0"/>
              <a:t>是根据修订后规范中的第</a:t>
            </a:r>
            <a:r>
              <a:rPr lang="en-US" dirty="0" smtClean="0"/>
              <a:t>5.5.</a:t>
            </a:r>
            <a:r>
              <a:rPr lang="en-US" altLang="zh-CN" dirty="0" smtClean="0"/>
              <a:t>6</a:t>
            </a:r>
            <a:r>
              <a:rPr lang="zh-CN" altLang="en-US" dirty="0" smtClean="0"/>
              <a:t>条款新增的报表，主要考虑按照</a:t>
            </a:r>
            <a:r>
              <a:rPr lang="en-US" altLang="zh-CN" dirty="0" smtClean="0"/>
              <a:t>《</a:t>
            </a:r>
            <a:r>
              <a:rPr lang="zh-CN" altLang="en-US" dirty="0" smtClean="0"/>
              <a:t>建设工程安全生产管理条例</a:t>
            </a:r>
            <a:r>
              <a:rPr lang="en-US" altLang="zh-CN" dirty="0" smtClean="0"/>
              <a:t>》</a:t>
            </a:r>
            <a:r>
              <a:rPr lang="zh-CN" altLang="en-US" dirty="0" smtClean="0"/>
              <a:t>第十四条中当施工单位拒不整改或者不停止施工的，项目监理机构可以按表</a:t>
            </a:r>
            <a:r>
              <a:rPr lang="en-US" dirty="0" smtClean="0"/>
              <a:t>A.0.4</a:t>
            </a:r>
            <a:r>
              <a:rPr lang="zh-CN" altLang="en-US" dirty="0" smtClean="0"/>
              <a:t>向有关主管部门报送监理报告。</a:t>
            </a:r>
            <a:endParaRPr lang="zh-CN" altLang="en-US" b="1" dirty="0">
              <a:solidFill>
                <a:srgbClr val="FF0000"/>
              </a:solidFill>
            </a:endParaRPr>
          </a:p>
        </p:txBody>
      </p:sp>
      <p:sp>
        <p:nvSpPr>
          <p:cNvPr id="5" name="矩形 4"/>
          <p:cNvSpPr/>
          <p:nvPr/>
        </p:nvSpPr>
        <p:spPr>
          <a:xfrm>
            <a:off x="4643438" y="1214422"/>
            <a:ext cx="4143404" cy="2862322"/>
          </a:xfrm>
          <a:prstGeom prst="rect">
            <a:avLst/>
          </a:prstGeom>
        </p:spPr>
        <p:txBody>
          <a:bodyPr wrap="square">
            <a:spAutoFit/>
          </a:bodyPr>
          <a:lstStyle/>
          <a:p>
            <a:pPr lvl="0"/>
            <a:r>
              <a:rPr lang="en-US" altLang="zh-CN" b="1" dirty="0" smtClean="0">
                <a:solidFill>
                  <a:srgbClr val="080808"/>
                </a:solidFill>
                <a:ea typeface="楷体_GB2312" pitchFamily="49" charset="-122"/>
                <a:cs typeface="楷体_GB2312" pitchFamily="49" charset="-122"/>
              </a:rPr>
              <a:t>5.5.6  </a:t>
            </a:r>
            <a:r>
              <a:rPr lang="zh-CN" altLang="zh-CN" dirty="0" smtClean="0">
                <a:solidFill>
                  <a:srgbClr val="080808"/>
                </a:solidFill>
                <a:ea typeface="楷体_GB2312" pitchFamily="49" charset="-122"/>
                <a:cs typeface="楷体_GB2312" pitchFamily="49" charset="-122"/>
              </a:rPr>
              <a:t>项目监理机构在实施监理过程中，发现工程存在安全事故隐患</a:t>
            </a:r>
            <a:r>
              <a:rPr lang="zh-CN" altLang="en-US" dirty="0" smtClean="0">
                <a:solidFill>
                  <a:srgbClr val="080808"/>
                </a:solidFill>
                <a:ea typeface="楷体_GB2312" pitchFamily="49" charset="-122"/>
                <a:cs typeface="楷体_GB2312" pitchFamily="49" charset="-122"/>
              </a:rPr>
              <a:t>时</a:t>
            </a:r>
            <a:r>
              <a:rPr lang="zh-CN" altLang="zh-CN" dirty="0" smtClean="0">
                <a:solidFill>
                  <a:srgbClr val="080808"/>
                </a:solidFill>
                <a:ea typeface="楷体_GB2312" pitchFamily="49" charset="-122"/>
                <a:cs typeface="楷体_GB2312" pitchFamily="49" charset="-122"/>
              </a:rPr>
              <a:t>，应签发监理通知</a:t>
            </a:r>
            <a:r>
              <a:rPr lang="zh-CN" altLang="en-US" dirty="0" smtClean="0">
                <a:solidFill>
                  <a:srgbClr val="080808"/>
                </a:solidFill>
                <a:ea typeface="楷体_GB2312" pitchFamily="49" charset="-122"/>
                <a:cs typeface="楷体_GB2312" pitchFamily="49" charset="-122"/>
              </a:rPr>
              <a:t>单</a:t>
            </a:r>
            <a:r>
              <a:rPr lang="zh-CN" altLang="zh-CN" dirty="0" smtClean="0">
                <a:solidFill>
                  <a:srgbClr val="080808"/>
                </a:solidFill>
                <a:ea typeface="楷体_GB2312" pitchFamily="49" charset="-122"/>
                <a:cs typeface="楷体_GB2312" pitchFamily="49" charset="-122"/>
              </a:rPr>
              <a:t>，要求施工单位整改；情况严重</a:t>
            </a:r>
            <a:r>
              <a:rPr lang="zh-CN" altLang="en-US" dirty="0" smtClean="0">
                <a:solidFill>
                  <a:srgbClr val="080808"/>
                </a:solidFill>
                <a:ea typeface="楷体_GB2312" pitchFamily="49" charset="-122"/>
                <a:cs typeface="楷体_GB2312" pitchFamily="49" charset="-122"/>
              </a:rPr>
              <a:t>时</a:t>
            </a:r>
            <a:r>
              <a:rPr lang="zh-CN" altLang="zh-CN" dirty="0" smtClean="0">
                <a:solidFill>
                  <a:srgbClr val="080808"/>
                </a:solidFill>
                <a:ea typeface="楷体_GB2312" pitchFamily="49" charset="-122"/>
                <a:cs typeface="楷体_GB2312" pitchFamily="49" charset="-122"/>
              </a:rPr>
              <a:t>，应签发工程暂停令，并</a:t>
            </a:r>
            <a:r>
              <a:rPr lang="zh-CN" altLang="en-US" dirty="0" smtClean="0">
                <a:solidFill>
                  <a:srgbClr val="080808"/>
                </a:solidFill>
                <a:ea typeface="楷体_GB2312" pitchFamily="49" charset="-122"/>
                <a:cs typeface="楷体_GB2312" pitchFamily="49" charset="-122"/>
              </a:rPr>
              <a:t>应</a:t>
            </a:r>
            <a:r>
              <a:rPr lang="zh-CN" altLang="zh-CN" dirty="0" smtClean="0">
                <a:solidFill>
                  <a:srgbClr val="080808"/>
                </a:solidFill>
                <a:ea typeface="楷体_GB2312" pitchFamily="49" charset="-122"/>
                <a:cs typeface="楷体_GB2312" pitchFamily="49" charset="-122"/>
              </a:rPr>
              <a:t>及时报告建设单位。施工单位拒不整改或不停止施工</a:t>
            </a:r>
            <a:r>
              <a:rPr lang="zh-CN" altLang="en-US" dirty="0" smtClean="0">
                <a:solidFill>
                  <a:srgbClr val="080808"/>
                </a:solidFill>
                <a:ea typeface="楷体_GB2312" pitchFamily="49" charset="-122"/>
                <a:cs typeface="楷体_GB2312" pitchFamily="49" charset="-122"/>
              </a:rPr>
              <a:t>时</a:t>
            </a:r>
            <a:r>
              <a:rPr lang="zh-CN" altLang="zh-CN" dirty="0" smtClean="0">
                <a:solidFill>
                  <a:srgbClr val="080808"/>
                </a:solidFill>
                <a:ea typeface="楷体_GB2312" pitchFamily="49" charset="-122"/>
                <a:cs typeface="楷体_GB2312" pitchFamily="49" charset="-122"/>
              </a:rPr>
              <a:t>，项目监理机构应及时向有关主管部门报送监理报告。</a:t>
            </a:r>
            <a:endParaRPr lang="en-US" altLang="zh-CN" dirty="0" smtClean="0">
              <a:solidFill>
                <a:srgbClr val="080808"/>
              </a:solidFill>
              <a:ea typeface="楷体_GB2312" pitchFamily="49" charset="-122"/>
              <a:cs typeface="楷体_GB2312" pitchFamily="49" charset="-122"/>
            </a:endParaRPr>
          </a:p>
          <a:p>
            <a:pPr lvl="0"/>
            <a:endParaRPr lang="zh-CN" altLang="zh-CN" dirty="0" smtClean="0">
              <a:solidFill>
                <a:srgbClr val="080808"/>
              </a:solidFill>
              <a:ea typeface="楷体_GB2312" pitchFamily="49" charset="-122"/>
              <a:cs typeface="楷体_GB2312" pitchFamily="49" charset="-122"/>
            </a:endParaRPr>
          </a:p>
          <a:p>
            <a:pPr lvl="0"/>
            <a:r>
              <a:rPr lang="en-US" altLang="zh-CN" dirty="0" smtClean="0">
                <a:solidFill>
                  <a:srgbClr val="080808"/>
                </a:solidFill>
                <a:ea typeface="楷体_GB2312" pitchFamily="49" charset="-122"/>
                <a:cs typeface="楷体_GB2312" pitchFamily="49" charset="-122"/>
              </a:rPr>
              <a:t>    </a:t>
            </a:r>
            <a:r>
              <a:rPr lang="zh-CN" altLang="zh-CN" dirty="0" smtClean="0">
                <a:solidFill>
                  <a:srgbClr val="FF0000"/>
                </a:solidFill>
                <a:ea typeface="楷体_GB2312" pitchFamily="49" charset="-122"/>
                <a:cs typeface="楷体_GB2312" pitchFamily="49" charset="-122"/>
              </a:rPr>
              <a:t>监理报告应按本规范</a:t>
            </a:r>
            <a:r>
              <a:rPr lang="zh-CN" altLang="en-US" dirty="0" smtClean="0">
                <a:solidFill>
                  <a:srgbClr val="FF0000"/>
                </a:solidFill>
                <a:ea typeface="楷体_GB2312" pitchFamily="49" charset="-122"/>
                <a:cs typeface="楷体_GB2312" pitchFamily="49" charset="-122"/>
              </a:rPr>
              <a:t>表</a:t>
            </a:r>
            <a:r>
              <a:rPr lang="en-US" altLang="zh-CN" dirty="0" smtClean="0">
                <a:solidFill>
                  <a:srgbClr val="FF0000"/>
                </a:solidFill>
                <a:ea typeface="楷体_GB2312" pitchFamily="49" charset="-122"/>
                <a:cs typeface="楷体_GB2312" pitchFamily="49" charset="-122"/>
              </a:rPr>
              <a:t>A.0.4</a:t>
            </a:r>
            <a:r>
              <a:rPr lang="zh-CN" altLang="zh-CN" dirty="0" smtClean="0">
                <a:solidFill>
                  <a:srgbClr val="FF0000"/>
                </a:solidFill>
                <a:ea typeface="楷体_GB2312" pitchFamily="49" charset="-122"/>
                <a:cs typeface="楷体_GB2312" pitchFamily="49" charset="-122"/>
              </a:rPr>
              <a:t>的要求填写。</a:t>
            </a:r>
            <a:endParaRPr lang="zh-CN" altLang="en-US" dirty="0" smtClean="0">
              <a:solidFill>
                <a:srgbClr val="FF0000"/>
              </a:solidFill>
              <a:ea typeface="楷体_GB2312" pitchFamily="49" charset="-122"/>
              <a:cs typeface="楷体_GB2312" pitchFamily="49"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A.0.5  </a:t>
            </a:r>
            <a:r>
              <a:rPr lang="zh-CN" altLang="en-US" dirty="0" smtClean="0"/>
              <a:t>工程暂停令</a:t>
            </a:r>
            <a:endParaRPr lang="zh-CN" altLang="en-US" dirty="0"/>
          </a:p>
        </p:txBody>
      </p:sp>
      <p:pic>
        <p:nvPicPr>
          <p:cNvPr id="5122" name="Picture 2"/>
          <p:cNvPicPr>
            <a:picLocks noChangeAspect="1" noChangeArrowheads="1"/>
          </p:cNvPicPr>
          <p:nvPr/>
        </p:nvPicPr>
        <p:blipFill>
          <a:blip r:embed="rId2"/>
          <a:srcRect l="38983" t="17578" r="27525" b="3320"/>
          <a:stretch>
            <a:fillRect/>
          </a:stretch>
        </p:blipFill>
        <p:spPr bwMode="auto">
          <a:xfrm>
            <a:off x="214282" y="1000108"/>
            <a:ext cx="4357718" cy="578647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714876" y="857232"/>
            <a:ext cx="4146547" cy="5786478"/>
          </a:xfrm>
          <a:prstGeom prst="rect">
            <a:avLst/>
          </a:prstGeom>
          <a:solidFill>
            <a:srgbClr val="00FFFF"/>
          </a:solidFill>
          <a:ln w="6350" algn="ctr">
            <a:noFill/>
            <a:round/>
            <a:headEnd/>
            <a:tailEnd/>
          </a:ln>
        </p:spPr>
      </p:pic>
      <p:sp>
        <p:nvSpPr>
          <p:cNvPr id="5" name="圆角矩形标注 4"/>
          <p:cNvSpPr>
            <a:spLocks noChangeArrowheads="1"/>
          </p:cNvSpPr>
          <p:nvPr/>
        </p:nvSpPr>
        <p:spPr bwMode="auto">
          <a:xfrm>
            <a:off x="714348" y="4000504"/>
            <a:ext cx="3071834" cy="773809"/>
          </a:xfrm>
          <a:prstGeom prst="wedgeRoundRectCallout">
            <a:avLst>
              <a:gd name="adj1" fmla="val 54701"/>
              <a:gd name="adj2" fmla="val -103404"/>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修订后规范中的表</a:t>
            </a:r>
            <a:r>
              <a:rPr lang="en-US" dirty="0" smtClean="0"/>
              <a:t>A.</a:t>
            </a:r>
            <a:r>
              <a:rPr lang="en-US" altLang="zh-CN" dirty="0" smtClean="0"/>
              <a:t>0.</a:t>
            </a:r>
            <a:r>
              <a:rPr lang="en-US" dirty="0" smtClean="0"/>
              <a:t>5</a:t>
            </a:r>
            <a:r>
              <a:rPr lang="zh-CN" altLang="en-US" dirty="0" smtClean="0"/>
              <a:t>沿用原规范</a:t>
            </a:r>
            <a:r>
              <a:rPr lang="en-US" dirty="0" smtClean="0"/>
              <a:t>B2</a:t>
            </a:r>
            <a:r>
              <a:rPr lang="zh-CN" altLang="en-US" dirty="0" smtClean="0"/>
              <a:t>表。</a:t>
            </a:r>
            <a:endParaRPr lang="zh-CN" altLang="en-US" b="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2357422" y="3786190"/>
            <a:ext cx="3786214" cy="525662"/>
          </a:xfrm>
          <a:prstGeom prst="rect">
            <a:avLst/>
          </a:prstGeom>
          <a:solidFill>
            <a:srgbClr val="FFFF0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effectLst/>
              <a:latin typeface="楷体_GB2312" pitchFamily="49" charset="-122"/>
              <a:ea typeface="楷体_GB2312" pitchFamily="49" charset="-122"/>
            </a:endParaRPr>
          </a:p>
        </p:txBody>
      </p:sp>
      <p:sp>
        <p:nvSpPr>
          <p:cNvPr id="4" name="标题 3"/>
          <p:cNvSpPr>
            <a:spLocks noGrp="1"/>
          </p:cNvSpPr>
          <p:nvPr>
            <p:ph type="title"/>
          </p:nvPr>
        </p:nvSpPr>
        <p:spPr/>
        <p:txBody>
          <a:bodyPr/>
          <a:lstStyle/>
          <a:p>
            <a:r>
              <a:rPr lang="zh-CN" altLang="en-US" dirty="0" smtClean="0"/>
              <a:t>目录</a:t>
            </a:r>
            <a:endParaRPr lang="zh-CN" altLang="en-US" dirty="0"/>
          </a:p>
        </p:txBody>
      </p:sp>
      <p:sp>
        <p:nvSpPr>
          <p:cNvPr id="8" name="Text Box 12"/>
          <p:cNvSpPr txBox="1">
            <a:spLocks noChangeArrowheads="1"/>
          </p:cNvSpPr>
          <p:nvPr/>
        </p:nvSpPr>
        <p:spPr bwMode="auto">
          <a:xfrm>
            <a:off x="2357422" y="2143116"/>
            <a:ext cx="5722706" cy="2185206"/>
          </a:xfrm>
          <a:prstGeom prst="rect">
            <a:avLst/>
          </a:prstGeom>
          <a:noFill/>
          <a:ln w="9525" algn="ctr">
            <a:noFill/>
            <a:miter lim="800000"/>
            <a:headEnd/>
            <a:tailEnd/>
          </a:ln>
        </p:spPr>
        <p:txBody>
          <a:bodyPr wrap="square" lIns="91432" tIns="45716" rIns="91432" bIns="45716">
            <a:spAutoFit/>
          </a:bodyPr>
          <a:lstStyle/>
          <a:p>
            <a:pPr marL="514350" indent="-514350">
              <a:spcBef>
                <a:spcPts val="2400"/>
              </a:spcBef>
            </a:pPr>
            <a:r>
              <a:rPr kumimoji="1" lang="zh-CN" altLang="en-US" sz="3200" b="1" dirty="0" smtClean="0">
                <a:solidFill>
                  <a:srgbClr val="0000CC"/>
                </a:solidFill>
                <a:latin typeface="黑体" pitchFamily="49" charset="-122"/>
                <a:ea typeface="黑体" pitchFamily="49" charset="-122"/>
              </a:rPr>
              <a:t>第一部分  修订概况</a:t>
            </a:r>
            <a:endParaRPr kumimoji="1" lang="en-US" altLang="zh-CN" sz="3200" b="1" dirty="0" smtClean="0">
              <a:solidFill>
                <a:srgbClr val="0000CC"/>
              </a:solidFill>
              <a:latin typeface="黑体" pitchFamily="49" charset="-122"/>
              <a:ea typeface="黑体" pitchFamily="49" charset="-122"/>
            </a:endParaRPr>
          </a:p>
          <a:p>
            <a:pPr marL="514350" indent="-514350">
              <a:spcBef>
                <a:spcPts val="2400"/>
              </a:spcBef>
            </a:pPr>
            <a:r>
              <a:rPr kumimoji="1" lang="zh-CN" altLang="en-US" sz="3200" b="1" dirty="0" smtClean="0">
                <a:solidFill>
                  <a:srgbClr val="0000CC"/>
                </a:solidFill>
                <a:latin typeface="黑体" pitchFamily="49" charset="-122"/>
                <a:ea typeface="黑体" pitchFamily="49" charset="-122"/>
              </a:rPr>
              <a:t>第二部分  内容解析</a:t>
            </a:r>
            <a:endParaRPr kumimoji="1" lang="en-US" altLang="zh-CN" sz="3200" b="1" dirty="0" smtClean="0">
              <a:solidFill>
                <a:srgbClr val="0000CC"/>
              </a:solidFill>
              <a:latin typeface="黑体" pitchFamily="49" charset="-122"/>
              <a:ea typeface="黑体" pitchFamily="49" charset="-122"/>
            </a:endParaRPr>
          </a:p>
          <a:p>
            <a:pPr marL="514350" indent="-514350">
              <a:spcBef>
                <a:spcPts val="2400"/>
              </a:spcBef>
            </a:pPr>
            <a:r>
              <a:rPr kumimoji="1" lang="zh-CN" altLang="en-US" sz="3200" b="1" dirty="0" smtClean="0">
                <a:solidFill>
                  <a:srgbClr val="0000CC"/>
                </a:solidFill>
                <a:latin typeface="黑体" pitchFamily="49" charset="-122"/>
                <a:ea typeface="黑体" pitchFamily="49" charset="-122"/>
              </a:rPr>
              <a:t>第三部分  表格应用</a:t>
            </a:r>
            <a:endParaRPr kumimoji="1" lang="en-US" altLang="zh-CN" sz="3200" b="1" dirty="0" smtClean="0">
              <a:solidFill>
                <a:srgbClr val="0000CC"/>
              </a:solidFill>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A.0.6  </a:t>
            </a:r>
            <a:r>
              <a:rPr lang="zh-CN" altLang="en-US" dirty="0" smtClean="0"/>
              <a:t>旁站记录</a:t>
            </a:r>
            <a:endParaRPr lang="zh-CN" altLang="en-US" dirty="0"/>
          </a:p>
        </p:txBody>
      </p:sp>
      <p:pic>
        <p:nvPicPr>
          <p:cNvPr id="6146" name="Picture 2"/>
          <p:cNvPicPr>
            <a:picLocks noChangeAspect="1" noChangeArrowheads="1"/>
          </p:cNvPicPr>
          <p:nvPr/>
        </p:nvPicPr>
        <p:blipFill>
          <a:blip r:embed="rId3"/>
          <a:srcRect l="38433" t="16601" r="27526" b="4297"/>
          <a:stretch>
            <a:fillRect/>
          </a:stretch>
        </p:blipFill>
        <p:spPr bwMode="auto">
          <a:xfrm>
            <a:off x="-32" y="1000108"/>
            <a:ext cx="4429156" cy="5786478"/>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l="38433" t="11719" r="25878" b="6250"/>
          <a:stretch>
            <a:fillRect/>
          </a:stretch>
        </p:blipFill>
        <p:spPr bwMode="auto">
          <a:xfrm>
            <a:off x="4634084" y="959188"/>
            <a:ext cx="4367072" cy="5643578"/>
          </a:xfrm>
          <a:prstGeom prst="rect">
            <a:avLst/>
          </a:prstGeom>
          <a:noFill/>
          <a:ln w="9525">
            <a:noFill/>
            <a:miter lim="800000"/>
            <a:headEnd/>
            <a:tailEnd/>
          </a:ln>
          <a:effectLst/>
        </p:spPr>
      </p:pic>
      <p:sp>
        <p:nvSpPr>
          <p:cNvPr id="8" name="圆角矩形标注 7"/>
          <p:cNvSpPr>
            <a:spLocks noChangeArrowheads="1"/>
          </p:cNvSpPr>
          <p:nvPr/>
        </p:nvSpPr>
        <p:spPr bwMode="auto">
          <a:xfrm>
            <a:off x="5429256" y="2416529"/>
            <a:ext cx="3500462" cy="2726983"/>
          </a:xfrm>
          <a:prstGeom prst="wedgeRoundRectCallout">
            <a:avLst>
              <a:gd name="adj1" fmla="val -34953"/>
              <a:gd name="adj2" fmla="val 62661"/>
              <a:gd name="adj3" fmla="val 16667"/>
            </a:avLst>
          </a:prstGeom>
          <a:solidFill>
            <a:srgbClr val="00FFFF"/>
          </a:solidFill>
          <a:ln w="6350" algn="ctr">
            <a:solidFill>
              <a:schemeClr val="tx1"/>
            </a:solidFill>
            <a:round/>
            <a:headEnd/>
            <a:tailEnd/>
          </a:ln>
        </p:spPr>
        <p:txBody>
          <a:bodyPr wrap="square" lIns="0" tIns="0" rIns="0" bIns="0" anchor="ctr">
            <a:noAutofit/>
          </a:bodyPr>
          <a:lstStyle/>
          <a:p>
            <a:pPr algn="just"/>
            <a:r>
              <a:rPr lang="zh-CN" altLang="en-US" dirty="0" smtClean="0"/>
              <a:t>表</a:t>
            </a:r>
            <a:r>
              <a:rPr lang="en-US" dirty="0" smtClean="0"/>
              <a:t>A.0.6</a:t>
            </a:r>
            <a:r>
              <a:rPr lang="zh-CN" altLang="en-US" dirty="0" smtClean="0"/>
              <a:t>是新增表格，主要参照建设部</a:t>
            </a:r>
            <a:r>
              <a:rPr lang="en-US" dirty="0" smtClean="0"/>
              <a:t>2002</a:t>
            </a:r>
            <a:r>
              <a:rPr lang="zh-CN" altLang="en-US" dirty="0" smtClean="0"/>
              <a:t>年发布的</a:t>
            </a:r>
            <a:r>
              <a:rPr lang="en-US" altLang="zh-CN" dirty="0" smtClean="0"/>
              <a:t>《</a:t>
            </a:r>
            <a:r>
              <a:rPr lang="zh-CN" altLang="en-US" dirty="0" smtClean="0"/>
              <a:t>房屋建筑工程施工旁站监理管理办法（试行）</a:t>
            </a:r>
            <a:r>
              <a:rPr lang="en-US" altLang="zh-CN" dirty="0" smtClean="0"/>
              <a:t>》</a:t>
            </a:r>
            <a:r>
              <a:rPr lang="zh-CN" altLang="en-US" dirty="0" smtClean="0"/>
              <a:t>（建市</a:t>
            </a:r>
            <a:r>
              <a:rPr lang="en-US" dirty="0" smtClean="0"/>
              <a:t>[2002]189</a:t>
            </a:r>
            <a:r>
              <a:rPr lang="zh-CN" altLang="en-US" dirty="0" smtClean="0"/>
              <a:t>号）修改的，主要是取消了该文旁站记录表中施工单位质检员签字一栏，这是由于在该表实行过程中很难执行监理的旁站记录表由施工单位质检员签字的要求。</a:t>
            </a:r>
            <a:endParaRPr lang="zh-CN" altLang="en-US" b="1" dirty="0">
              <a:solidFill>
                <a:srgbClr val="FF0000"/>
              </a:solidFill>
            </a:endParaRPr>
          </a:p>
        </p:txBody>
      </p:sp>
      <p:sp>
        <p:nvSpPr>
          <p:cNvPr id="9" name="圆角矩形 8"/>
          <p:cNvSpPr/>
          <p:nvPr/>
        </p:nvSpPr>
        <p:spPr bwMode="auto">
          <a:xfrm>
            <a:off x="4786314" y="5500702"/>
            <a:ext cx="2214578" cy="114300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
        <p:nvSpPr>
          <p:cNvPr id="10" name="矩形 9"/>
          <p:cNvSpPr/>
          <p:nvPr/>
        </p:nvSpPr>
        <p:spPr>
          <a:xfrm>
            <a:off x="268458" y="2049370"/>
            <a:ext cx="3960000" cy="1980000"/>
          </a:xfrm>
          <a:prstGeom prst="rect">
            <a:avLst/>
          </a:prstGeom>
          <a:solidFill>
            <a:srgbClr val="00FFFF"/>
          </a:solidFill>
        </p:spPr>
        <p:txBody>
          <a:bodyPr wrap="square">
            <a:noAutofit/>
          </a:bodyPr>
          <a:lstStyle/>
          <a:p>
            <a:pPr lvl="0" algn="just"/>
            <a:r>
              <a:rPr lang="en-US" altLang="zh-CN" b="1" dirty="0" smtClean="0">
                <a:solidFill>
                  <a:srgbClr val="080808"/>
                </a:solidFill>
                <a:ea typeface="楷体_GB2312" pitchFamily="49" charset="-122"/>
                <a:cs typeface="楷体_GB2312" pitchFamily="49" charset="-122"/>
              </a:rPr>
              <a:t>5.2.11 </a:t>
            </a:r>
            <a:r>
              <a:rPr lang="en-US" altLang="zh-CN" dirty="0" smtClean="0">
                <a:solidFill>
                  <a:srgbClr val="080808"/>
                </a:solidFill>
                <a:ea typeface="楷体_GB2312" pitchFamily="49" charset="-122"/>
                <a:cs typeface="楷体_GB2312" pitchFamily="49" charset="-122"/>
              </a:rPr>
              <a:t> </a:t>
            </a:r>
            <a:r>
              <a:rPr lang="zh-CN" altLang="en-US" dirty="0" smtClean="0">
                <a:solidFill>
                  <a:srgbClr val="080808"/>
                </a:solidFill>
                <a:ea typeface="楷体_GB2312" pitchFamily="49" charset="-122"/>
                <a:cs typeface="楷体_GB2312" pitchFamily="49" charset="-122"/>
              </a:rPr>
              <a:t>项目监理机构应根据工程特点和施工单位报送的施工组织设计，确定旁站的</a:t>
            </a:r>
            <a:r>
              <a:rPr lang="zh-CN" altLang="en-US" dirty="0" smtClean="0">
                <a:solidFill>
                  <a:srgbClr val="FF0000"/>
                </a:solidFill>
                <a:ea typeface="楷体_GB2312" pitchFamily="49" charset="-122"/>
                <a:cs typeface="楷体_GB2312" pitchFamily="49" charset="-122"/>
              </a:rPr>
              <a:t>关键部位、关键工序</a:t>
            </a:r>
            <a:r>
              <a:rPr lang="zh-CN" altLang="en-US" dirty="0" smtClean="0">
                <a:solidFill>
                  <a:srgbClr val="080808"/>
                </a:solidFill>
                <a:ea typeface="楷体_GB2312" pitchFamily="49" charset="-122"/>
                <a:cs typeface="楷体_GB2312" pitchFamily="49" charset="-122"/>
              </a:rPr>
              <a:t>，安排监理人员进行旁站，并应及时记录旁站情况。</a:t>
            </a:r>
            <a:endParaRPr lang="en-US" altLang="zh-CN" dirty="0" smtClean="0">
              <a:solidFill>
                <a:srgbClr val="080808"/>
              </a:solidFill>
              <a:ea typeface="楷体_GB2312" pitchFamily="49" charset="-122"/>
              <a:cs typeface="楷体_GB2312" pitchFamily="49" charset="-122"/>
            </a:endParaRPr>
          </a:p>
          <a:p>
            <a:pPr lvl="0" algn="just"/>
            <a:r>
              <a:rPr lang="zh-CN" altLang="en-US" dirty="0" smtClean="0">
                <a:solidFill>
                  <a:srgbClr val="080808"/>
                </a:solidFill>
                <a:ea typeface="楷体_GB2312" pitchFamily="49" charset="-122"/>
                <a:cs typeface="楷体_GB2312" pitchFamily="49" charset="-122"/>
              </a:rPr>
              <a:t>    </a:t>
            </a:r>
            <a:r>
              <a:rPr lang="zh-CN" altLang="en-US" u="sng" dirty="0" smtClean="0">
                <a:solidFill>
                  <a:srgbClr val="FF0000"/>
                </a:solidFill>
                <a:ea typeface="楷体_GB2312" pitchFamily="49" charset="-122"/>
                <a:cs typeface="楷体_GB2312" pitchFamily="49" charset="-122"/>
              </a:rPr>
              <a:t>旁站记录应按本规范表</a:t>
            </a:r>
            <a:r>
              <a:rPr lang="en-US" altLang="zh-CN" u="sng" dirty="0" smtClean="0">
                <a:solidFill>
                  <a:srgbClr val="FF0000"/>
                </a:solidFill>
                <a:ea typeface="楷体_GB2312" pitchFamily="49" charset="-122"/>
                <a:cs typeface="楷体_GB2312" pitchFamily="49" charset="-122"/>
              </a:rPr>
              <a:t>A.0.6</a:t>
            </a:r>
            <a:r>
              <a:rPr lang="zh-CN" altLang="en-US" u="sng" dirty="0" smtClean="0">
                <a:solidFill>
                  <a:srgbClr val="FF0000"/>
                </a:solidFill>
                <a:ea typeface="楷体_GB2312" pitchFamily="49" charset="-122"/>
                <a:cs typeface="楷体_GB2312" pitchFamily="49" charset="-122"/>
              </a:rPr>
              <a:t>的要求填写</a:t>
            </a:r>
            <a:endParaRPr lang="zh-CN" alt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A.0.7  </a:t>
            </a:r>
            <a:r>
              <a:rPr lang="zh-CN" altLang="en-US" dirty="0" smtClean="0"/>
              <a:t>工程复工令</a:t>
            </a:r>
            <a:endParaRPr lang="zh-CN" altLang="en-US" dirty="0"/>
          </a:p>
        </p:txBody>
      </p:sp>
      <p:pic>
        <p:nvPicPr>
          <p:cNvPr id="7170" name="Picture 2"/>
          <p:cNvPicPr>
            <a:picLocks noChangeAspect="1" noChangeArrowheads="1"/>
          </p:cNvPicPr>
          <p:nvPr/>
        </p:nvPicPr>
        <p:blipFill>
          <a:blip r:embed="rId2"/>
          <a:srcRect l="38433" t="12695" r="27526" b="6250"/>
          <a:stretch>
            <a:fillRect/>
          </a:stretch>
        </p:blipFill>
        <p:spPr bwMode="auto">
          <a:xfrm>
            <a:off x="142844" y="857232"/>
            <a:ext cx="4429156" cy="5929330"/>
          </a:xfrm>
          <a:prstGeom prst="rect">
            <a:avLst/>
          </a:prstGeom>
          <a:noFill/>
          <a:ln w="9525">
            <a:noFill/>
            <a:miter lim="800000"/>
            <a:headEnd/>
            <a:tailEnd/>
          </a:ln>
          <a:effectLst/>
        </p:spPr>
      </p:pic>
      <p:sp>
        <p:nvSpPr>
          <p:cNvPr id="4" name="圆角矩形标注 3"/>
          <p:cNvSpPr>
            <a:spLocks noChangeArrowheads="1"/>
          </p:cNvSpPr>
          <p:nvPr/>
        </p:nvSpPr>
        <p:spPr bwMode="auto">
          <a:xfrm>
            <a:off x="4714876" y="4879063"/>
            <a:ext cx="4214842" cy="1693209"/>
          </a:xfrm>
          <a:prstGeom prst="wedgeRoundRectCallout">
            <a:avLst>
              <a:gd name="adj1" fmla="val 1831"/>
              <a:gd name="adj2" fmla="val -78712"/>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表</a:t>
            </a:r>
            <a:r>
              <a:rPr lang="en-US" dirty="0" smtClean="0"/>
              <a:t>A.0.7</a:t>
            </a:r>
            <a:r>
              <a:rPr lang="zh-CN" altLang="en-US" dirty="0" smtClean="0"/>
              <a:t>是新增表格，根据修订后规范</a:t>
            </a:r>
            <a:r>
              <a:rPr lang="en-US" dirty="0" smtClean="0"/>
              <a:t>6.2.7</a:t>
            </a:r>
            <a:r>
              <a:rPr lang="zh-CN" altLang="en-US" dirty="0" smtClean="0"/>
              <a:t>条，当总监理工程师签认施工单位报审的复工报审资料并获建设单位批准后，签发表</a:t>
            </a:r>
            <a:r>
              <a:rPr lang="en-US" dirty="0" smtClean="0"/>
              <a:t>A.0.7 </a:t>
            </a:r>
            <a:r>
              <a:rPr lang="zh-CN" altLang="en-US" dirty="0" smtClean="0"/>
              <a:t>，指令施工单位复工。</a:t>
            </a:r>
            <a:endParaRPr lang="zh-CN" altLang="en-US" b="1" dirty="0">
              <a:solidFill>
                <a:srgbClr val="FF0000"/>
              </a:solidFill>
            </a:endParaRPr>
          </a:p>
        </p:txBody>
      </p:sp>
      <p:sp>
        <p:nvSpPr>
          <p:cNvPr id="5" name="矩形 4"/>
          <p:cNvSpPr/>
          <p:nvPr/>
        </p:nvSpPr>
        <p:spPr>
          <a:xfrm>
            <a:off x="4714876" y="1142984"/>
            <a:ext cx="4071966" cy="3416320"/>
          </a:xfrm>
          <a:prstGeom prst="rect">
            <a:avLst/>
          </a:prstGeom>
        </p:spPr>
        <p:txBody>
          <a:bodyPr wrap="square">
            <a:spAutoFit/>
          </a:bodyPr>
          <a:lstStyle/>
          <a:p>
            <a:pPr marL="0" lvl="1" algn="just"/>
            <a:r>
              <a:rPr lang="en-US" altLang="zh-CN" b="1" dirty="0" smtClean="0">
                <a:solidFill>
                  <a:srgbClr val="080808"/>
                </a:solidFill>
                <a:ea typeface="楷体_GB2312" pitchFamily="49" charset="-122"/>
                <a:cs typeface="楷体_GB2312" pitchFamily="49" charset="-122"/>
              </a:rPr>
              <a:t>6.2.7  </a:t>
            </a:r>
            <a:r>
              <a:rPr lang="zh-CN" altLang="en-US" dirty="0" smtClean="0">
                <a:solidFill>
                  <a:srgbClr val="080808"/>
                </a:solidFill>
                <a:ea typeface="楷体_GB2312" pitchFamily="49" charset="-122"/>
                <a:cs typeface="楷体_GB2312" pitchFamily="49" charset="-122"/>
              </a:rPr>
              <a:t>当暂停施工原因消失、具备复工条件时，施工单位提出复工申请的，项目监理机构应审查施工单位报送的复工报审表及有关材料，符合要求后，总监理工程师应及时签署审查意见，报建设单位批准后签发工程复工令；施工单位未提出复工申请的，总监理工程师应根据工程实际情况指令施工单位恢复施工。</a:t>
            </a:r>
            <a:endParaRPr lang="en-US" altLang="zh-CN" dirty="0" smtClean="0">
              <a:solidFill>
                <a:srgbClr val="080808"/>
              </a:solidFill>
              <a:ea typeface="楷体_GB2312" pitchFamily="49" charset="-122"/>
              <a:cs typeface="楷体_GB2312" pitchFamily="49" charset="-122"/>
            </a:endParaRPr>
          </a:p>
          <a:p>
            <a:pPr marL="0" lvl="1" algn="just"/>
            <a:endParaRPr lang="zh-CN" altLang="en-US" dirty="0" smtClean="0">
              <a:solidFill>
                <a:srgbClr val="080808"/>
              </a:solidFill>
              <a:ea typeface="楷体_GB2312" pitchFamily="49" charset="-122"/>
              <a:cs typeface="楷体_GB2312" pitchFamily="49" charset="-122"/>
            </a:endParaRPr>
          </a:p>
          <a:p>
            <a:pPr marL="0" lvl="1" algn="just"/>
            <a:r>
              <a:rPr lang="zh-CN" altLang="en-US" dirty="0" smtClean="0">
                <a:solidFill>
                  <a:srgbClr val="080808"/>
                </a:solidFill>
                <a:ea typeface="楷体_GB2312" pitchFamily="49" charset="-122"/>
                <a:cs typeface="楷体_GB2312" pitchFamily="49" charset="-122"/>
              </a:rPr>
              <a:t>   复工报审表应按本规范附录</a:t>
            </a:r>
            <a:r>
              <a:rPr lang="en-US" altLang="zh-CN" dirty="0" smtClean="0">
                <a:solidFill>
                  <a:srgbClr val="080808"/>
                </a:solidFill>
                <a:ea typeface="楷体_GB2312" pitchFamily="49" charset="-122"/>
                <a:cs typeface="楷体_GB2312" pitchFamily="49" charset="-122"/>
              </a:rPr>
              <a:t>B.0.3</a:t>
            </a:r>
            <a:r>
              <a:rPr lang="zh-CN" altLang="en-US" dirty="0" smtClean="0">
                <a:solidFill>
                  <a:srgbClr val="080808"/>
                </a:solidFill>
                <a:ea typeface="楷体_GB2312" pitchFamily="49" charset="-122"/>
                <a:cs typeface="楷体_GB2312" pitchFamily="49" charset="-122"/>
              </a:rPr>
              <a:t>的要求填写，</a:t>
            </a:r>
            <a:r>
              <a:rPr lang="zh-CN" altLang="en-US" dirty="0" smtClean="0">
                <a:solidFill>
                  <a:srgbClr val="FF0000"/>
                </a:solidFill>
                <a:ea typeface="楷体_GB2312" pitchFamily="49" charset="-122"/>
                <a:cs typeface="楷体_GB2312" pitchFamily="49" charset="-122"/>
              </a:rPr>
              <a:t>工程复工令应按本规范附录</a:t>
            </a:r>
            <a:r>
              <a:rPr lang="en-US" altLang="zh-CN" dirty="0" smtClean="0">
                <a:solidFill>
                  <a:srgbClr val="FF0000"/>
                </a:solidFill>
                <a:ea typeface="楷体_GB2312" pitchFamily="49" charset="-122"/>
                <a:cs typeface="楷体_GB2312" pitchFamily="49" charset="-122"/>
              </a:rPr>
              <a:t>A.0.7</a:t>
            </a:r>
            <a:r>
              <a:rPr lang="zh-CN" altLang="en-US" dirty="0" smtClean="0">
                <a:solidFill>
                  <a:srgbClr val="FF0000"/>
                </a:solidFill>
                <a:ea typeface="楷体_GB2312" pitchFamily="49" charset="-122"/>
                <a:cs typeface="楷体_GB2312" pitchFamily="49" charset="-122"/>
              </a:rPr>
              <a:t>的要求填写。</a:t>
            </a:r>
            <a:endParaRPr lang="zh-CN" altLang="zh-CN" dirty="0" smtClean="0">
              <a:solidFill>
                <a:srgbClr val="FF0000"/>
              </a:solidFill>
              <a:ea typeface="楷体_GB2312" pitchFamily="49" charset="-122"/>
              <a:cs typeface="楷体_GB2312" pitchFamily="49"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A.0.8  </a:t>
            </a:r>
            <a:r>
              <a:rPr lang="zh-CN" altLang="en-US" dirty="0" smtClean="0"/>
              <a:t>工程款支付证书</a:t>
            </a:r>
            <a:endParaRPr lang="zh-CN" altLang="en-US" dirty="0"/>
          </a:p>
        </p:txBody>
      </p:sp>
      <p:pic>
        <p:nvPicPr>
          <p:cNvPr id="8194" name="Picture 2"/>
          <p:cNvPicPr>
            <a:picLocks noChangeAspect="1" noChangeArrowheads="1"/>
          </p:cNvPicPr>
          <p:nvPr/>
        </p:nvPicPr>
        <p:blipFill>
          <a:blip r:embed="rId2"/>
          <a:srcRect l="38434" t="16602" r="26427" b="6250"/>
          <a:stretch>
            <a:fillRect/>
          </a:stretch>
        </p:blipFill>
        <p:spPr bwMode="auto">
          <a:xfrm>
            <a:off x="-32" y="1000108"/>
            <a:ext cx="4572032" cy="564357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857751" y="857232"/>
            <a:ext cx="3747269" cy="5572164"/>
          </a:xfrm>
          <a:prstGeom prst="rect">
            <a:avLst/>
          </a:prstGeom>
          <a:noFill/>
          <a:ln w="9525">
            <a:noFill/>
            <a:miter lim="800000"/>
            <a:headEnd/>
            <a:tailEnd/>
          </a:ln>
          <a:effectLst/>
        </p:spPr>
      </p:pic>
      <p:sp>
        <p:nvSpPr>
          <p:cNvPr id="5" name="圆角矩形标注 4"/>
          <p:cNvSpPr>
            <a:spLocks noChangeArrowheads="1"/>
          </p:cNvSpPr>
          <p:nvPr/>
        </p:nvSpPr>
        <p:spPr bwMode="auto">
          <a:xfrm>
            <a:off x="1500166" y="4857760"/>
            <a:ext cx="4429156" cy="467342"/>
          </a:xfrm>
          <a:prstGeom prst="wedgeRoundRectCallout">
            <a:avLst>
              <a:gd name="adj1" fmla="val -326"/>
              <a:gd name="adj2" fmla="val -367821"/>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修订后规范中的表</a:t>
            </a:r>
            <a:r>
              <a:rPr lang="en-US" dirty="0" smtClean="0"/>
              <a:t>A.0.8</a:t>
            </a:r>
            <a:r>
              <a:rPr lang="zh-CN" altLang="en-US" dirty="0" smtClean="0"/>
              <a:t>沿用原规范</a:t>
            </a:r>
            <a:r>
              <a:rPr lang="en-US" dirty="0" smtClean="0"/>
              <a:t>B3</a:t>
            </a:r>
            <a:r>
              <a:rPr lang="zh-CN" altLang="en-US" dirty="0" smtClean="0"/>
              <a:t>表。</a:t>
            </a:r>
            <a:endParaRPr lang="zh-CN" altLang="en-US" b="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B.0.1  </a:t>
            </a:r>
            <a:r>
              <a:rPr lang="zh-CN" altLang="en-US" dirty="0" smtClean="0"/>
              <a:t>施工组织设计或（专项）施工方案报审表</a:t>
            </a:r>
            <a:endParaRPr lang="zh-CN" altLang="en-US" dirty="0"/>
          </a:p>
        </p:txBody>
      </p:sp>
      <p:pic>
        <p:nvPicPr>
          <p:cNvPr id="10242" name="Picture 2"/>
          <p:cNvPicPr>
            <a:picLocks noChangeAspect="1" noChangeArrowheads="1"/>
          </p:cNvPicPr>
          <p:nvPr/>
        </p:nvPicPr>
        <p:blipFill>
          <a:blip r:embed="rId3"/>
          <a:srcRect l="38434" t="10742" r="26427" b="8203"/>
          <a:stretch>
            <a:fillRect/>
          </a:stretch>
        </p:blipFill>
        <p:spPr bwMode="auto">
          <a:xfrm>
            <a:off x="71406" y="928670"/>
            <a:ext cx="4572032" cy="5929354"/>
          </a:xfrm>
          <a:prstGeom prst="rect">
            <a:avLst/>
          </a:prstGeom>
          <a:noFill/>
          <a:ln w="9525">
            <a:noFill/>
            <a:miter lim="800000"/>
            <a:headEnd/>
            <a:tailEnd/>
          </a:ln>
          <a:effectLst/>
        </p:spPr>
      </p:pic>
      <p:pic>
        <p:nvPicPr>
          <p:cNvPr id="4" name="Picture 3"/>
          <p:cNvPicPr>
            <a:picLocks noChangeAspect="1" noChangeArrowheads="1"/>
          </p:cNvPicPr>
          <p:nvPr/>
        </p:nvPicPr>
        <p:blipFill>
          <a:blip r:embed="rId4"/>
          <a:srcRect/>
          <a:stretch>
            <a:fillRect/>
          </a:stretch>
        </p:blipFill>
        <p:spPr bwMode="auto">
          <a:xfrm>
            <a:off x="5000628" y="898176"/>
            <a:ext cx="3786214" cy="5767574"/>
          </a:xfrm>
          <a:prstGeom prst="rect">
            <a:avLst/>
          </a:prstGeom>
          <a:noFill/>
          <a:ln w="9525">
            <a:noFill/>
            <a:miter lim="800000"/>
            <a:headEnd/>
            <a:tailEnd/>
          </a:ln>
          <a:effectLst/>
        </p:spPr>
      </p:pic>
      <p:sp>
        <p:nvSpPr>
          <p:cNvPr id="5" name="圆角矩形标注 4"/>
          <p:cNvSpPr>
            <a:spLocks noChangeArrowheads="1"/>
          </p:cNvSpPr>
          <p:nvPr/>
        </p:nvSpPr>
        <p:spPr bwMode="auto">
          <a:xfrm>
            <a:off x="3500430" y="0"/>
            <a:ext cx="5500726" cy="1080276"/>
          </a:xfrm>
          <a:prstGeom prst="wedgeRoundRectCallout">
            <a:avLst>
              <a:gd name="adj1" fmla="val -59383"/>
              <a:gd name="adj2" fmla="val 35995"/>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修订后规范中的表</a:t>
            </a:r>
            <a:r>
              <a:rPr lang="en-US" dirty="0" smtClean="0"/>
              <a:t>B.0.1</a:t>
            </a:r>
            <a:r>
              <a:rPr lang="zh-CN" altLang="en-US" dirty="0" smtClean="0"/>
              <a:t>在原规范</a:t>
            </a:r>
            <a:r>
              <a:rPr lang="en-US" dirty="0" smtClean="0"/>
              <a:t>A2</a:t>
            </a:r>
            <a:r>
              <a:rPr lang="zh-CN" altLang="en-US" dirty="0" smtClean="0"/>
              <a:t>表的基础上修订。</a:t>
            </a:r>
            <a:endParaRPr lang="en-US" altLang="zh-CN" dirty="0" smtClean="0"/>
          </a:p>
          <a:p>
            <a:r>
              <a:rPr lang="zh-CN" altLang="en-US" dirty="0" smtClean="0"/>
              <a:t>结合</a:t>
            </a:r>
            <a:r>
              <a:rPr lang="en-US" altLang="zh-CN" dirty="0" smtClean="0"/>
              <a:t>《</a:t>
            </a:r>
            <a:r>
              <a:rPr lang="zh-CN" altLang="en-US" dirty="0" smtClean="0"/>
              <a:t>建设工程安全生产管理条例</a:t>
            </a:r>
            <a:r>
              <a:rPr lang="en-US" altLang="zh-CN" dirty="0" smtClean="0"/>
              <a:t>》</a:t>
            </a:r>
            <a:r>
              <a:rPr lang="zh-CN" altLang="en-US" dirty="0" smtClean="0"/>
              <a:t>，增加了专项施工方案的报审内容，所以加了“（专项）”二字。</a:t>
            </a:r>
            <a:endParaRPr lang="zh-CN" altLang="en-US" b="1" dirty="0">
              <a:solidFill>
                <a:srgbClr val="FF0000"/>
              </a:solidFill>
            </a:endParaRPr>
          </a:p>
        </p:txBody>
      </p:sp>
      <p:sp>
        <p:nvSpPr>
          <p:cNvPr id="7" name="椭圆 6"/>
          <p:cNvSpPr/>
          <p:nvPr/>
        </p:nvSpPr>
        <p:spPr bwMode="auto">
          <a:xfrm>
            <a:off x="2500298" y="714356"/>
            <a:ext cx="428628" cy="642942"/>
          </a:xfrm>
          <a:prstGeom prst="ellipse">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
        <p:nvSpPr>
          <p:cNvPr id="8" name="圆角矩形 7"/>
          <p:cNvSpPr/>
          <p:nvPr/>
        </p:nvSpPr>
        <p:spPr bwMode="auto">
          <a:xfrm>
            <a:off x="285720" y="5500702"/>
            <a:ext cx="4214842" cy="114300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
        <p:nvSpPr>
          <p:cNvPr id="10" name="圆角矩形标注 9"/>
          <p:cNvSpPr>
            <a:spLocks noChangeArrowheads="1"/>
          </p:cNvSpPr>
          <p:nvPr/>
        </p:nvSpPr>
        <p:spPr bwMode="auto">
          <a:xfrm>
            <a:off x="4572000" y="510492"/>
            <a:ext cx="4572000" cy="6286544"/>
          </a:xfrm>
          <a:prstGeom prst="wedgeRoundRectCallout">
            <a:avLst>
              <a:gd name="adj1" fmla="val -62447"/>
              <a:gd name="adj2" fmla="val 40870"/>
              <a:gd name="adj3" fmla="val 16667"/>
            </a:avLst>
          </a:prstGeom>
          <a:solidFill>
            <a:srgbClr val="00FFFF"/>
          </a:solidFill>
          <a:ln w="6350" algn="ctr">
            <a:solidFill>
              <a:schemeClr val="tx1"/>
            </a:solidFill>
            <a:round/>
            <a:headEnd/>
            <a:tailEnd/>
          </a:ln>
        </p:spPr>
        <p:txBody>
          <a:bodyPr wrap="square" lIns="0" tIns="0" rIns="0" bIns="0" anchor="ctr">
            <a:noAutofit/>
          </a:bodyPr>
          <a:lstStyle/>
          <a:p>
            <a:pPr algn="just">
              <a:spcBef>
                <a:spcPts val="1200"/>
              </a:spcBef>
              <a:buClr>
                <a:srgbClr val="000000"/>
              </a:buClr>
            </a:pPr>
            <a:r>
              <a:rPr lang="zh-CN" altLang="en-US" dirty="0" smtClean="0">
                <a:latin typeface="宋体" pitchFamily="2" charset="-122"/>
                <a:ea typeface="宋体" pitchFamily="2" charset="-122"/>
              </a:rPr>
              <a:t>依据</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危险性较大的分部分项工程安全管理办法</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（建质</a:t>
            </a:r>
            <a:r>
              <a:rPr lang="en-US" altLang="en-US" dirty="0" smtClean="0">
                <a:latin typeface="宋体" pitchFamily="2" charset="-122"/>
                <a:ea typeface="宋体" pitchFamily="2" charset="-122"/>
              </a:rPr>
              <a:t>[2009]87</a:t>
            </a:r>
            <a:r>
              <a:rPr lang="zh-CN" altLang="en-US" dirty="0" smtClean="0">
                <a:latin typeface="宋体" pitchFamily="2" charset="-122"/>
                <a:ea typeface="宋体" pitchFamily="2" charset="-122"/>
              </a:rPr>
              <a:t>号）及相关规定，施工单位应当在危险性较大的分部分项工程施工前编制专项施工方案，对于超过一定规模的危险性较大的分部分项工程，施工单位应当组织专家对专项施工方案进行论证。</a:t>
            </a:r>
          </a:p>
          <a:p>
            <a:pPr algn="just">
              <a:spcBef>
                <a:spcPts val="1200"/>
              </a:spcBef>
              <a:buClr>
                <a:srgbClr val="000000"/>
              </a:buClr>
            </a:pPr>
            <a:r>
              <a:rPr lang="zh-CN" altLang="en-US" dirty="0" smtClean="0">
                <a:latin typeface="宋体" pitchFamily="2" charset="-122"/>
                <a:ea typeface="宋体" pitchFamily="2" charset="-122"/>
              </a:rPr>
              <a:t>“建质</a:t>
            </a:r>
            <a:r>
              <a:rPr lang="en-US" altLang="en-US" dirty="0" smtClean="0">
                <a:latin typeface="宋体" pitchFamily="2" charset="-122"/>
                <a:ea typeface="宋体" pitchFamily="2" charset="-122"/>
              </a:rPr>
              <a:t>[2009]87</a:t>
            </a:r>
            <a:r>
              <a:rPr lang="zh-CN" altLang="en-US" dirty="0" smtClean="0">
                <a:latin typeface="宋体" pitchFamily="2" charset="-122"/>
                <a:ea typeface="宋体" pitchFamily="2" charset="-122"/>
              </a:rPr>
              <a:t>号”文第</a:t>
            </a:r>
            <a:r>
              <a:rPr lang="zh-CN" altLang="en-US" dirty="0" smtClean="0"/>
              <a:t>第十二条：“施工单位应当根据论证报告修改完善专项方案，并经施工单位技术负责人、项目总监理工程师、</a:t>
            </a:r>
            <a:r>
              <a:rPr lang="zh-CN" altLang="en-US" b="1" dirty="0" smtClean="0">
                <a:solidFill>
                  <a:srgbClr val="FF0000"/>
                </a:solidFill>
              </a:rPr>
              <a:t>建设单位项目负责人签字</a:t>
            </a:r>
            <a:r>
              <a:rPr lang="zh-CN" altLang="en-US" dirty="0" smtClean="0"/>
              <a:t>后，方可组织实施。”</a:t>
            </a:r>
            <a:endParaRPr lang="en-US" altLang="zh-CN" dirty="0" smtClean="0"/>
          </a:p>
          <a:p>
            <a:pPr algn="just">
              <a:spcBef>
                <a:spcPts val="1200"/>
              </a:spcBef>
              <a:buClr>
                <a:srgbClr val="000000"/>
              </a:buClr>
            </a:pPr>
            <a:r>
              <a:rPr lang="zh-CN" altLang="en-US" dirty="0" smtClean="0">
                <a:latin typeface="宋体" pitchFamily="2" charset="-122"/>
                <a:ea typeface="宋体" pitchFamily="2" charset="-122"/>
              </a:rPr>
              <a:t>项目监理机构应检查施工单位组织专家进行论证、审查的情况以及是否附具安全验算结果，符合要求的，应由总监理工程师签认后报建设单位。不需要专家论证的专项施工方案，经施工单位审核合格后报项目监理机构，由项目总监理工程师签认后报建设单位。</a:t>
            </a:r>
            <a:endParaRPr lang="en-US" altLang="zh-CN" dirty="0" smtClean="0">
              <a:latin typeface="宋体" pitchFamily="2" charset="-122"/>
              <a:ea typeface="宋体" pitchFamily="2" charset="-122"/>
            </a:endParaRPr>
          </a:p>
          <a:p>
            <a:pPr algn="just">
              <a:spcBef>
                <a:spcPts val="1200"/>
              </a:spcBef>
              <a:buClr>
                <a:srgbClr val="000000"/>
              </a:buClr>
            </a:pPr>
            <a:r>
              <a:rPr lang="zh-CN" altLang="en-US" dirty="0" smtClean="0">
                <a:latin typeface="宋体" pitchFamily="2" charset="-122"/>
                <a:ea typeface="宋体" pitchFamily="2" charset="-122"/>
              </a:rPr>
              <a:t>因此，增加建设单位审批意见栏。</a:t>
            </a:r>
            <a:endParaRPr lang="en-US" altLang="zh-CN" dirty="0" smtClean="0">
              <a:latin typeface="宋体" pitchFamily="2" charset="-122"/>
              <a:ea typeface="宋体"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4"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B.0.2  </a:t>
            </a:r>
            <a:r>
              <a:rPr lang="zh-CN" altLang="en-US" dirty="0" smtClean="0"/>
              <a:t>工程开工报审表</a:t>
            </a:r>
            <a:endParaRPr lang="zh-CN" altLang="en-US" dirty="0"/>
          </a:p>
        </p:txBody>
      </p:sp>
      <p:pic>
        <p:nvPicPr>
          <p:cNvPr id="11266" name="Picture 2"/>
          <p:cNvPicPr>
            <a:picLocks noChangeAspect="1" noChangeArrowheads="1"/>
          </p:cNvPicPr>
          <p:nvPr/>
        </p:nvPicPr>
        <p:blipFill>
          <a:blip r:embed="rId2"/>
          <a:srcRect l="38433" t="12696" r="26427" b="6250"/>
          <a:stretch>
            <a:fillRect/>
          </a:stretch>
        </p:blipFill>
        <p:spPr bwMode="auto">
          <a:xfrm>
            <a:off x="71406" y="884528"/>
            <a:ext cx="4572032" cy="592933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786314" y="857232"/>
            <a:ext cx="4071966" cy="5715040"/>
          </a:xfrm>
          <a:prstGeom prst="rect">
            <a:avLst/>
          </a:prstGeom>
          <a:noFill/>
          <a:ln w="9525">
            <a:noFill/>
            <a:miter lim="800000"/>
            <a:headEnd/>
            <a:tailEnd/>
          </a:ln>
          <a:effectLst/>
        </p:spPr>
      </p:pic>
      <p:sp>
        <p:nvSpPr>
          <p:cNvPr id="5" name="圆角矩形标注 4"/>
          <p:cNvSpPr>
            <a:spLocks noChangeArrowheads="1"/>
          </p:cNvSpPr>
          <p:nvPr/>
        </p:nvSpPr>
        <p:spPr bwMode="auto">
          <a:xfrm>
            <a:off x="2714612" y="0"/>
            <a:ext cx="6286544" cy="467342"/>
          </a:xfrm>
          <a:prstGeom prst="wedgeRoundRectCallout">
            <a:avLst>
              <a:gd name="adj1" fmla="val -31385"/>
              <a:gd name="adj2" fmla="val 95895"/>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修订后规范中的表</a:t>
            </a:r>
            <a:r>
              <a:rPr lang="en-US" dirty="0" smtClean="0"/>
              <a:t>B.0.2</a:t>
            </a:r>
            <a:r>
              <a:rPr lang="zh-CN" altLang="en-US" dirty="0" smtClean="0"/>
              <a:t>、表</a:t>
            </a:r>
            <a:r>
              <a:rPr lang="en-US" dirty="0" smtClean="0"/>
              <a:t>B.0.</a:t>
            </a:r>
            <a:r>
              <a:rPr lang="en-US" altLang="zh-CN" dirty="0" smtClean="0"/>
              <a:t>3</a:t>
            </a:r>
            <a:r>
              <a:rPr lang="zh-CN" altLang="en-US" dirty="0" smtClean="0"/>
              <a:t>根据原规范</a:t>
            </a:r>
            <a:r>
              <a:rPr lang="en-US" dirty="0" smtClean="0"/>
              <a:t>A1</a:t>
            </a:r>
            <a:r>
              <a:rPr lang="zh-CN" altLang="en-US" dirty="0" smtClean="0"/>
              <a:t>表修订而成。</a:t>
            </a:r>
            <a:endParaRPr lang="zh-CN" altLang="en-US" b="1" dirty="0">
              <a:solidFill>
                <a:srgbClr val="FF0000"/>
              </a:solidFill>
            </a:endParaRPr>
          </a:p>
        </p:txBody>
      </p:sp>
      <p:sp>
        <p:nvSpPr>
          <p:cNvPr id="6" name="圆角矩形 5"/>
          <p:cNvSpPr/>
          <p:nvPr/>
        </p:nvSpPr>
        <p:spPr bwMode="auto">
          <a:xfrm>
            <a:off x="285720" y="4572008"/>
            <a:ext cx="4214842" cy="200026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
        <p:nvSpPr>
          <p:cNvPr id="8" name="圆角矩形标注 7"/>
          <p:cNvSpPr>
            <a:spLocks noChangeArrowheads="1"/>
          </p:cNvSpPr>
          <p:nvPr/>
        </p:nvSpPr>
        <p:spPr bwMode="auto">
          <a:xfrm>
            <a:off x="4786314" y="928670"/>
            <a:ext cx="4357686" cy="5859988"/>
          </a:xfrm>
          <a:prstGeom prst="wedgeRoundRectCallout">
            <a:avLst>
              <a:gd name="adj1" fmla="val -54386"/>
              <a:gd name="adj2" fmla="val 31413"/>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latin typeface="宋体" pitchFamily="2" charset="-122"/>
                <a:ea typeface="宋体" pitchFamily="2" charset="-122"/>
              </a:rPr>
              <a:t>原</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规范</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中要求项目监理机构审查“</a:t>
            </a:r>
            <a:r>
              <a:rPr lang="zh-CN" altLang="en-US" dirty="0" smtClean="0">
                <a:solidFill>
                  <a:srgbClr val="FF0000"/>
                </a:solidFill>
                <a:latin typeface="宋体" pitchFamily="2" charset="-122"/>
                <a:ea typeface="宋体" pitchFamily="2" charset="-122"/>
              </a:rPr>
              <a:t>施工许可证已获政府主管部门批准和征地拆迁工作能满足工程进度的需要</a:t>
            </a:r>
            <a:r>
              <a:rPr lang="zh-CN" altLang="en-US" dirty="0" smtClean="0">
                <a:latin typeface="宋体" pitchFamily="2" charset="-122"/>
                <a:ea typeface="宋体" pitchFamily="2" charset="-122"/>
              </a:rPr>
              <a:t>”，而这属于</a:t>
            </a:r>
            <a:r>
              <a:rPr lang="zh-CN" altLang="en-US" dirty="0" smtClean="0">
                <a:solidFill>
                  <a:srgbClr val="FF0000"/>
                </a:solidFill>
                <a:latin typeface="宋体" pitchFamily="2" charset="-122"/>
                <a:ea typeface="宋体" pitchFamily="2" charset="-122"/>
              </a:rPr>
              <a:t>建设单位职责</a:t>
            </a:r>
            <a:r>
              <a:rPr lang="zh-CN" altLang="en-US" dirty="0" smtClean="0">
                <a:latin typeface="宋体" pitchFamily="2" charset="-122"/>
                <a:ea typeface="宋体" pitchFamily="2" charset="-122"/>
              </a:rPr>
              <a:t>，项目监理机构往往无法进行检查。因此，修订后的</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规范</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第</a:t>
            </a:r>
            <a:r>
              <a:rPr lang="en-US" altLang="zh-CN" dirty="0" smtClean="0">
                <a:latin typeface="宋体" pitchFamily="2" charset="-122"/>
                <a:ea typeface="宋体" pitchFamily="2" charset="-122"/>
              </a:rPr>
              <a:t>5.1.8</a:t>
            </a:r>
            <a:r>
              <a:rPr lang="zh-CN" altLang="en-US" dirty="0" smtClean="0">
                <a:latin typeface="宋体" pitchFamily="2" charset="-122"/>
                <a:ea typeface="宋体" pitchFamily="2" charset="-122"/>
              </a:rPr>
              <a:t>条删除了此项要求。</a:t>
            </a:r>
            <a:endParaRPr lang="en-US" altLang="zh-CN" dirty="0" smtClean="0">
              <a:latin typeface="宋体" pitchFamily="2" charset="-122"/>
              <a:ea typeface="宋体" pitchFamily="2" charset="-122"/>
            </a:endParaRPr>
          </a:p>
          <a:p>
            <a:pPr algn="just">
              <a:spcBef>
                <a:spcPts val="600"/>
              </a:spcBef>
              <a:buClr>
                <a:srgbClr val="000000"/>
              </a:buClr>
            </a:pPr>
            <a:endParaRPr lang="en-US" altLang="zh-CN" dirty="0" smtClean="0">
              <a:latin typeface="宋体" pitchFamily="2" charset="-122"/>
              <a:ea typeface="宋体" pitchFamily="2" charset="-122"/>
            </a:endParaRPr>
          </a:p>
          <a:p>
            <a:pPr algn="just">
              <a:spcBef>
                <a:spcPts val="600"/>
              </a:spcBef>
              <a:buClr>
                <a:srgbClr val="000000"/>
              </a:buClr>
            </a:pPr>
            <a:r>
              <a:rPr lang="zh-CN" altLang="en-US" dirty="0" smtClean="0">
                <a:latin typeface="宋体" pitchFamily="2" charset="-122"/>
                <a:ea typeface="宋体" pitchFamily="2" charset="-122"/>
              </a:rPr>
              <a:t>修订后的</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规范</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第</a:t>
            </a:r>
            <a:r>
              <a:rPr lang="en-US" altLang="zh-CN" dirty="0" smtClean="0">
                <a:latin typeface="宋体" pitchFamily="2" charset="-122"/>
                <a:ea typeface="宋体" pitchFamily="2" charset="-122"/>
              </a:rPr>
              <a:t>5.1.8</a:t>
            </a:r>
            <a:r>
              <a:rPr lang="zh-CN" altLang="en-US" dirty="0" smtClean="0">
                <a:latin typeface="宋体" pitchFamily="2" charset="-122"/>
                <a:ea typeface="宋体" pitchFamily="2" charset="-122"/>
              </a:rPr>
              <a:t>条要求，“</a:t>
            </a:r>
            <a:r>
              <a:rPr lang="zh-CN" altLang="en-US" u="sng" dirty="0" smtClean="0">
                <a:solidFill>
                  <a:srgbClr val="FF0000"/>
                </a:solidFill>
              </a:rPr>
              <a:t>由总监理工程师签署审查意见，报建设单位批准后，总监理工程师签发工程开工令</a:t>
            </a:r>
            <a:r>
              <a:rPr lang="zh-CN" altLang="en-US" dirty="0" smtClean="0">
                <a:latin typeface="宋体" pitchFamily="2" charset="-122"/>
                <a:ea typeface="宋体" pitchFamily="2" charset="-122"/>
              </a:rPr>
              <a:t>”。</a:t>
            </a:r>
            <a:r>
              <a:rPr lang="zh-CN" altLang="zh-CN" dirty="0" smtClean="0"/>
              <a:t>此程序更符合工程实际情况，更有利于建设单位在开工前办理施工许可证和完成征地拆迁工作职责的履行。</a:t>
            </a:r>
            <a:endParaRPr lang="en-US" altLang="zh-CN" dirty="0" smtClean="0"/>
          </a:p>
          <a:p>
            <a:pPr algn="just">
              <a:spcBef>
                <a:spcPts val="600"/>
              </a:spcBef>
              <a:buClr>
                <a:srgbClr val="000000"/>
              </a:buClr>
            </a:pPr>
            <a:endParaRPr lang="en-US" altLang="zh-CN" dirty="0" smtClean="0"/>
          </a:p>
          <a:p>
            <a:pPr algn="just">
              <a:spcBef>
                <a:spcPts val="600"/>
              </a:spcBef>
              <a:buClr>
                <a:srgbClr val="000000"/>
              </a:buClr>
            </a:pPr>
            <a:r>
              <a:rPr lang="zh-CN" altLang="en-US" dirty="0" smtClean="0">
                <a:latin typeface="宋体" pitchFamily="2" charset="-122"/>
                <a:ea typeface="宋体" pitchFamily="2" charset="-122"/>
              </a:rPr>
              <a:t>因此，</a:t>
            </a:r>
            <a:r>
              <a:rPr lang="zh-CN" altLang="en-US" dirty="0" smtClean="0"/>
              <a:t>修订后规范中的表</a:t>
            </a:r>
            <a:r>
              <a:rPr lang="en-US" dirty="0" smtClean="0"/>
              <a:t>B.0.2</a:t>
            </a:r>
            <a:r>
              <a:rPr lang="zh-CN" altLang="en-US" dirty="0" smtClean="0">
                <a:latin typeface="宋体" pitchFamily="2" charset="-122"/>
                <a:ea typeface="宋体" pitchFamily="2" charset="-122"/>
              </a:rPr>
              <a:t>增加建设单位审批意见栏。</a:t>
            </a:r>
            <a:endParaRPr lang="en-US" altLang="zh-CN" dirty="0" smtClean="0">
              <a:latin typeface="宋体" pitchFamily="2" charset="-122"/>
              <a:ea typeface="宋体"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l="38433" t="12695" r="27526" b="4297"/>
          <a:stretch>
            <a:fillRect/>
          </a:stretch>
        </p:blipFill>
        <p:spPr bwMode="auto">
          <a:xfrm>
            <a:off x="1" y="928670"/>
            <a:ext cx="4383343" cy="5868000"/>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smtClean="0"/>
              <a:t>表</a:t>
            </a:r>
            <a:r>
              <a:rPr lang="en-US" altLang="zh-CN" dirty="0" smtClean="0"/>
              <a:t>B.0.3  </a:t>
            </a:r>
            <a:r>
              <a:rPr lang="zh-CN" altLang="en-US" dirty="0" smtClean="0"/>
              <a:t>工程复工报审表</a:t>
            </a:r>
            <a:endParaRPr lang="zh-CN" altLang="en-US" dirty="0"/>
          </a:p>
        </p:txBody>
      </p:sp>
      <p:pic>
        <p:nvPicPr>
          <p:cNvPr id="11267" name="Picture 3"/>
          <p:cNvPicPr>
            <a:picLocks noChangeAspect="1" noChangeArrowheads="1"/>
          </p:cNvPicPr>
          <p:nvPr/>
        </p:nvPicPr>
        <p:blipFill>
          <a:blip r:embed="rId3"/>
          <a:srcRect/>
          <a:stretch>
            <a:fillRect/>
          </a:stretch>
        </p:blipFill>
        <p:spPr bwMode="auto">
          <a:xfrm>
            <a:off x="4786314" y="857232"/>
            <a:ext cx="4071966" cy="5715040"/>
          </a:xfrm>
          <a:prstGeom prst="rect">
            <a:avLst/>
          </a:prstGeom>
          <a:noFill/>
          <a:ln w="9525">
            <a:noFill/>
            <a:miter lim="800000"/>
            <a:headEnd/>
            <a:tailEnd/>
          </a:ln>
          <a:effectLst/>
        </p:spPr>
      </p:pic>
      <p:sp>
        <p:nvSpPr>
          <p:cNvPr id="5" name="圆角矩形标注 4"/>
          <p:cNvSpPr>
            <a:spLocks noChangeArrowheads="1"/>
          </p:cNvSpPr>
          <p:nvPr/>
        </p:nvSpPr>
        <p:spPr bwMode="auto">
          <a:xfrm>
            <a:off x="2714612" y="0"/>
            <a:ext cx="6286544" cy="467342"/>
          </a:xfrm>
          <a:prstGeom prst="wedgeRoundRectCallout">
            <a:avLst>
              <a:gd name="adj1" fmla="val -31385"/>
              <a:gd name="adj2" fmla="val 95895"/>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修订后规范中的表</a:t>
            </a:r>
            <a:r>
              <a:rPr lang="en-US" dirty="0" smtClean="0"/>
              <a:t>B.0.2</a:t>
            </a:r>
            <a:r>
              <a:rPr lang="zh-CN" altLang="en-US" dirty="0" smtClean="0"/>
              <a:t>、表</a:t>
            </a:r>
            <a:r>
              <a:rPr lang="en-US" dirty="0" smtClean="0"/>
              <a:t>B.0.</a:t>
            </a:r>
            <a:r>
              <a:rPr lang="en-US" altLang="zh-CN" dirty="0" smtClean="0"/>
              <a:t>3</a:t>
            </a:r>
            <a:r>
              <a:rPr lang="zh-CN" altLang="en-US" dirty="0" smtClean="0"/>
              <a:t>根据原规范</a:t>
            </a:r>
            <a:r>
              <a:rPr lang="en-US" dirty="0" smtClean="0"/>
              <a:t>A1</a:t>
            </a:r>
            <a:r>
              <a:rPr lang="zh-CN" altLang="en-US" dirty="0" smtClean="0"/>
              <a:t>表修订而成。</a:t>
            </a:r>
            <a:endParaRPr lang="zh-CN" altLang="en-US" b="1" dirty="0">
              <a:solidFill>
                <a:srgbClr val="FF0000"/>
              </a:solidFill>
            </a:endParaRPr>
          </a:p>
        </p:txBody>
      </p:sp>
      <p:sp>
        <p:nvSpPr>
          <p:cNvPr id="6" name="圆角矩形 5"/>
          <p:cNvSpPr/>
          <p:nvPr/>
        </p:nvSpPr>
        <p:spPr bwMode="auto">
          <a:xfrm>
            <a:off x="214282" y="5072074"/>
            <a:ext cx="4071966" cy="157163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
        <p:nvSpPr>
          <p:cNvPr id="12" name="矩形 11"/>
          <p:cNvSpPr/>
          <p:nvPr/>
        </p:nvSpPr>
        <p:spPr>
          <a:xfrm>
            <a:off x="4714876" y="1000108"/>
            <a:ext cx="4071966" cy="5500726"/>
          </a:xfrm>
          <a:prstGeom prst="rect">
            <a:avLst/>
          </a:prstGeom>
          <a:solidFill>
            <a:schemeClr val="bg1"/>
          </a:solidFill>
        </p:spPr>
        <p:txBody>
          <a:bodyPr wrap="square">
            <a:noAutofit/>
          </a:bodyPr>
          <a:lstStyle/>
          <a:p>
            <a:pPr marL="0" lvl="1" algn="just"/>
            <a:r>
              <a:rPr lang="en-US" altLang="zh-CN" b="1" dirty="0" smtClean="0">
                <a:solidFill>
                  <a:srgbClr val="080808"/>
                </a:solidFill>
                <a:ea typeface="楷体_GB2312" pitchFamily="49" charset="-122"/>
                <a:cs typeface="楷体_GB2312" pitchFamily="49" charset="-122"/>
              </a:rPr>
              <a:t>6.2.7  </a:t>
            </a:r>
            <a:r>
              <a:rPr lang="zh-CN" altLang="en-US" dirty="0" smtClean="0">
                <a:solidFill>
                  <a:srgbClr val="080808"/>
                </a:solidFill>
                <a:ea typeface="楷体_GB2312" pitchFamily="49" charset="-122"/>
                <a:cs typeface="楷体_GB2312" pitchFamily="49" charset="-122"/>
              </a:rPr>
              <a:t>当暂停施工原因消失、具备复工条件时，施工单位提出复工申请的，项目监理机构应审查施工单位报送的复工报审表及有关材料，</a:t>
            </a:r>
            <a:r>
              <a:rPr lang="zh-CN" altLang="en-US" dirty="0" smtClean="0">
                <a:solidFill>
                  <a:srgbClr val="FF0000"/>
                </a:solidFill>
                <a:ea typeface="楷体_GB2312" pitchFamily="49" charset="-122"/>
                <a:cs typeface="楷体_GB2312" pitchFamily="49" charset="-122"/>
              </a:rPr>
              <a:t>符合要求后，总监理工程师应及时签署审查意见，报建设单位批准后签发工程复工令</a:t>
            </a:r>
            <a:r>
              <a:rPr lang="zh-CN" altLang="en-US" dirty="0" smtClean="0">
                <a:solidFill>
                  <a:srgbClr val="080808"/>
                </a:solidFill>
                <a:ea typeface="楷体_GB2312" pitchFamily="49" charset="-122"/>
                <a:cs typeface="楷体_GB2312" pitchFamily="49" charset="-122"/>
              </a:rPr>
              <a:t>；施工单位未提出复工申请的，总监理工程师应根据工程实际情况指令施工单位恢复施工。</a:t>
            </a:r>
            <a:endParaRPr lang="en-US" altLang="zh-CN" dirty="0" smtClean="0">
              <a:solidFill>
                <a:srgbClr val="080808"/>
              </a:solidFill>
              <a:ea typeface="楷体_GB2312" pitchFamily="49" charset="-122"/>
              <a:cs typeface="楷体_GB2312" pitchFamily="49" charset="-122"/>
            </a:endParaRPr>
          </a:p>
          <a:p>
            <a:pPr marL="0" lvl="1" algn="just"/>
            <a:endParaRPr lang="zh-CN" altLang="en-US" dirty="0" smtClean="0">
              <a:solidFill>
                <a:srgbClr val="080808"/>
              </a:solidFill>
              <a:ea typeface="楷体_GB2312" pitchFamily="49" charset="-122"/>
              <a:cs typeface="楷体_GB2312" pitchFamily="49" charset="-122"/>
            </a:endParaRPr>
          </a:p>
          <a:p>
            <a:pPr marL="0" lvl="1" algn="just"/>
            <a:r>
              <a:rPr lang="zh-CN" altLang="en-US" dirty="0" smtClean="0">
                <a:solidFill>
                  <a:srgbClr val="080808"/>
                </a:solidFill>
                <a:ea typeface="楷体_GB2312" pitchFamily="49" charset="-122"/>
                <a:cs typeface="楷体_GB2312" pitchFamily="49" charset="-122"/>
              </a:rPr>
              <a:t>   </a:t>
            </a:r>
            <a:r>
              <a:rPr lang="zh-CN" altLang="en-US" dirty="0" smtClean="0">
                <a:solidFill>
                  <a:srgbClr val="FF0000"/>
                </a:solidFill>
                <a:ea typeface="楷体_GB2312" pitchFamily="49" charset="-122"/>
                <a:cs typeface="楷体_GB2312" pitchFamily="49" charset="-122"/>
              </a:rPr>
              <a:t>复工报审表应按本规范附录</a:t>
            </a:r>
            <a:r>
              <a:rPr lang="en-US" altLang="zh-CN" dirty="0" smtClean="0">
                <a:solidFill>
                  <a:srgbClr val="FF0000"/>
                </a:solidFill>
                <a:ea typeface="楷体_GB2312" pitchFamily="49" charset="-122"/>
                <a:cs typeface="楷体_GB2312" pitchFamily="49" charset="-122"/>
              </a:rPr>
              <a:t>B.0.3</a:t>
            </a:r>
            <a:r>
              <a:rPr lang="zh-CN" altLang="en-US" dirty="0" smtClean="0">
                <a:solidFill>
                  <a:srgbClr val="FF0000"/>
                </a:solidFill>
                <a:ea typeface="楷体_GB2312" pitchFamily="49" charset="-122"/>
                <a:cs typeface="楷体_GB2312" pitchFamily="49" charset="-122"/>
              </a:rPr>
              <a:t>的要求填写，</a:t>
            </a:r>
            <a:r>
              <a:rPr lang="zh-CN" altLang="en-US" dirty="0" smtClean="0">
                <a:ea typeface="楷体_GB2312" pitchFamily="49" charset="-122"/>
                <a:cs typeface="楷体_GB2312" pitchFamily="49" charset="-122"/>
              </a:rPr>
              <a:t>工程复工令应按本规范附录</a:t>
            </a:r>
            <a:r>
              <a:rPr lang="en-US" altLang="zh-CN" dirty="0" smtClean="0">
                <a:ea typeface="楷体_GB2312" pitchFamily="49" charset="-122"/>
                <a:cs typeface="楷体_GB2312" pitchFamily="49" charset="-122"/>
              </a:rPr>
              <a:t>A.0.7</a:t>
            </a:r>
            <a:r>
              <a:rPr lang="zh-CN" altLang="en-US" dirty="0" smtClean="0">
                <a:ea typeface="楷体_GB2312" pitchFamily="49" charset="-122"/>
                <a:cs typeface="楷体_GB2312" pitchFamily="49" charset="-122"/>
              </a:rPr>
              <a:t>的要求填写</a:t>
            </a:r>
            <a:r>
              <a:rPr lang="zh-CN" altLang="en-US" dirty="0" smtClean="0">
                <a:solidFill>
                  <a:srgbClr val="FF0000"/>
                </a:solidFill>
                <a:ea typeface="楷体_GB2312" pitchFamily="49" charset="-122"/>
                <a:cs typeface="楷体_GB2312" pitchFamily="49" charset="-122"/>
              </a:rPr>
              <a:t>。</a:t>
            </a:r>
            <a:endParaRPr lang="zh-CN" altLang="zh-CN" dirty="0" smtClean="0">
              <a:solidFill>
                <a:srgbClr val="FF0000"/>
              </a:solidFill>
              <a:ea typeface="楷体_GB2312" pitchFamily="49" charset="-122"/>
              <a:cs typeface="楷体_GB2312" pitchFamily="49" charset="-122"/>
            </a:endParaRPr>
          </a:p>
        </p:txBody>
      </p:sp>
      <p:sp>
        <p:nvSpPr>
          <p:cNvPr id="10" name="圆角矩形标注 9"/>
          <p:cNvSpPr>
            <a:spLocks noChangeArrowheads="1"/>
          </p:cNvSpPr>
          <p:nvPr/>
        </p:nvSpPr>
        <p:spPr bwMode="auto">
          <a:xfrm>
            <a:off x="4643438" y="4643446"/>
            <a:ext cx="4214842" cy="1863469"/>
          </a:xfrm>
          <a:prstGeom prst="wedgeRoundRectCallout">
            <a:avLst>
              <a:gd name="adj1" fmla="val -61209"/>
              <a:gd name="adj2" fmla="val 47286"/>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latin typeface="宋体" pitchFamily="2" charset="-122"/>
                <a:ea typeface="宋体" pitchFamily="2" charset="-122"/>
              </a:rPr>
              <a:t>根据</a:t>
            </a:r>
            <a:r>
              <a:rPr lang="zh-CN" altLang="en-US" dirty="0" smtClean="0"/>
              <a:t>修订后规范中第</a:t>
            </a:r>
            <a:r>
              <a:rPr lang="en-US" altLang="zh-CN" dirty="0" smtClean="0"/>
              <a:t>6.2.7</a:t>
            </a:r>
            <a:r>
              <a:rPr lang="zh-CN" altLang="en-US" dirty="0" smtClean="0"/>
              <a:t>条的要求，总监在签发工程复工令时应先报建设单位批准。</a:t>
            </a:r>
            <a:endParaRPr lang="en-US" altLang="zh-CN" dirty="0" smtClean="0"/>
          </a:p>
          <a:p>
            <a:pPr algn="just">
              <a:spcBef>
                <a:spcPts val="600"/>
              </a:spcBef>
              <a:buClr>
                <a:srgbClr val="000000"/>
              </a:buClr>
            </a:pPr>
            <a:endParaRPr lang="en-US" altLang="zh-CN" dirty="0" smtClean="0"/>
          </a:p>
          <a:p>
            <a:pPr algn="just">
              <a:spcBef>
                <a:spcPts val="600"/>
              </a:spcBef>
              <a:buClr>
                <a:srgbClr val="000000"/>
              </a:buClr>
            </a:pPr>
            <a:r>
              <a:rPr lang="zh-CN" altLang="en-US" dirty="0" smtClean="0"/>
              <a:t>因此表</a:t>
            </a:r>
            <a:r>
              <a:rPr lang="en-US" dirty="0" smtClean="0"/>
              <a:t>B.0.</a:t>
            </a:r>
            <a:r>
              <a:rPr lang="en-US" altLang="zh-CN" dirty="0" smtClean="0"/>
              <a:t>3</a:t>
            </a:r>
            <a:r>
              <a:rPr lang="zh-CN" altLang="en-US" dirty="0" smtClean="0">
                <a:latin typeface="宋体" pitchFamily="2" charset="-122"/>
                <a:ea typeface="宋体" pitchFamily="2" charset="-122"/>
              </a:rPr>
              <a:t>增加建设单位审批意见栏。</a:t>
            </a:r>
            <a:endParaRPr lang="en-US" altLang="zh-CN" dirty="0" smtClean="0">
              <a:latin typeface="宋体" pitchFamily="2" charset="-122"/>
              <a:ea typeface="宋体"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B.0.4  </a:t>
            </a:r>
            <a:r>
              <a:rPr lang="zh-CN" altLang="en-US" dirty="0" smtClean="0"/>
              <a:t>分包单位资格报审表</a:t>
            </a:r>
            <a:endParaRPr lang="zh-CN" altLang="en-US" dirty="0"/>
          </a:p>
        </p:txBody>
      </p:sp>
      <p:pic>
        <p:nvPicPr>
          <p:cNvPr id="13314" name="Picture 2"/>
          <p:cNvPicPr>
            <a:picLocks noChangeAspect="1" noChangeArrowheads="1"/>
          </p:cNvPicPr>
          <p:nvPr/>
        </p:nvPicPr>
        <p:blipFill>
          <a:blip r:embed="rId3"/>
          <a:srcRect l="38433" t="11719" r="27526" b="4297"/>
          <a:stretch>
            <a:fillRect/>
          </a:stretch>
        </p:blipFill>
        <p:spPr bwMode="auto">
          <a:xfrm>
            <a:off x="142844" y="857232"/>
            <a:ext cx="4429156" cy="6000768"/>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4929190" y="857232"/>
            <a:ext cx="3912925" cy="5857916"/>
          </a:xfrm>
          <a:prstGeom prst="rect">
            <a:avLst/>
          </a:prstGeom>
          <a:noFill/>
          <a:ln w="9525">
            <a:noFill/>
            <a:miter lim="800000"/>
            <a:headEnd/>
            <a:tailEnd/>
          </a:ln>
          <a:effectLst/>
        </p:spPr>
      </p:pic>
      <p:sp>
        <p:nvSpPr>
          <p:cNvPr id="5" name="圆角矩形标注 4"/>
          <p:cNvSpPr>
            <a:spLocks noChangeArrowheads="1"/>
          </p:cNvSpPr>
          <p:nvPr/>
        </p:nvSpPr>
        <p:spPr bwMode="auto">
          <a:xfrm>
            <a:off x="4929190" y="4429132"/>
            <a:ext cx="3929090" cy="1080276"/>
          </a:xfrm>
          <a:prstGeom prst="wedgeRoundRectCallout">
            <a:avLst>
              <a:gd name="adj1" fmla="val 26146"/>
              <a:gd name="adj2" fmla="val -122930"/>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修订后规范中的表</a:t>
            </a:r>
            <a:r>
              <a:rPr lang="en-US" dirty="0" smtClean="0"/>
              <a:t>B.0.4</a:t>
            </a:r>
            <a:r>
              <a:rPr lang="zh-CN" altLang="en-US" dirty="0" smtClean="0"/>
              <a:t>在原规范中的</a:t>
            </a:r>
            <a:r>
              <a:rPr lang="en-US" dirty="0" smtClean="0"/>
              <a:t>A3</a:t>
            </a:r>
            <a:r>
              <a:rPr lang="zh-CN" altLang="en-US" dirty="0" smtClean="0"/>
              <a:t>表中取消了“分包工程占全部工程”一栏修订而成。</a:t>
            </a:r>
            <a:endParaRPr lang="zh-CN" altLang="en-US" b="1" dirty="0">
              <a:solidFill>
                <a:srgbClr val="FF0000"/>
              </a:solidFill>
            </a:endParaRPr>
          </a:p>
        </p:txBody>
      </p:sp>
      <p:sp>
        <p:nvSpPr>
          <p:cNvPr id="6" name="圆角矩形 5"/>
          <p:cNvSpPr/>
          <p:nvPr/>
        </p:nvSpPr>
        <p:spPr bwMode="auto">
          <a:xfrm>
            <a:off x="7715272" y="2786058"/>
            <a:ext cx="1143008" cy="85725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
        <p:nvSpPr>
          <p:cNvPr id="7" name="圆角矩形 6"/>
          <p:cNvSpPr/>
          <p:nvPr/>
        </p:nvSpPr>
        <p:spPr bwMode="auto">
          <a:xfrm>
            <a:off x="571472" y="3500438"/>
            <a:ext cx="2857520" cy="42862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
        <p:nvSpPr>
          <p:cNvPr id="8" name="圆角矩形标注 7"/>
          <p:cNvSpPr>
            <a:spLocks noChangeArrowheads="1"/>
          </p:cNvSpPr>
          <p:nvPr/>
        </p:nvSpPr>
        <p:spPr bwMode="auto">
          <a:xfrm>
            <a:off x="428596" y="4357694"/>
            <a:ext cx="4000528" cy="1999676"/>
          </a:xfrm>
          <a:prstGeom prst="wedgeRoundRectCallout">
            <a:avLst>
              <a:gd name="adj1" fmla="val -6896"/>
              <a:gd name="adj2" fmla="val -70101"/>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同时，考虑安全管理的重要性，在原规范中的</a:t>
            </a:r>
            <a:r>
              <a:rPr lang="en-US" dirty="0" smtClean="0"/>
              <a:t>A3</a:t>
            </a:r>
            <a:r>
              <a:rPr lang="zh-CN" altLang="en-US" dirty="0" smtClean="0"/>
              <a:t>表要求的分包单位资质材料、业绩材料基础上，特别提出“分包单位专职管理人员和特种作业人员证书”以及“施工单位对分包单位的管理制度”两项。</a:t>
            </a:r>
            <a:endParaRPr lang="zh-CN" alt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B.0.5  </a:t>
            </a:r>
            <a:r>
              <a:rPr lang="zh-CN" altLang="en-US" dirty="0" smtClean="0"/>
              <a:t>施工控制测量成果报验表</a:t>
            </a:r>
            <a:endParaRPr lang="zh-CN" altLang="en-US" dirty="0"/>
          </a:p>
        </p:txBody>
      </p:sp>
      <p:pic>
        <p:nvPicPr>
          <p:cNvPr id="14338" name="Picture 2"/>
          <p:cNvPicPr>
            <a:picLocks noChangeAspect="1" noChangeArrowheads="1"/>
          </p:cNvPicPr>
          <p:nvPr/>
        </p:nvPicPr>
        <p:blipFill>
          <a:blip r:embed="rId2"/>
          <a:srcRect l="38434" t="14648" r="27525" b="6250"/>
          <a:stretch>
            <a:fillRect/>
          </a:stretch>
        </p:blipFill>
        <p:spPr bwMode="auto">
          <a:xfrm>
            <a:off x="142843" y="857233"/>
            <a:ext cx="4536000" cy="5926041"/>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5000628" y="857232"/>
            <a:ext cx="3643338" cy="5780903"/>
          </a:xfrm>
          <a:prstGeom prst="rect">
            <a:avLst/>
          </a:prstGeom>
          <a:noFill/>
          <a:ln w="9525">
            <a:noFill/>
            <a:miter lim="800000"/>
            <a:headEnd/>
            <a:tailEnd/>
          </a:ln>
          <a:effectLst/>
        </p:spPr>
      </p:pic>
      <p:sp>
        <p:nvSpPr>
          <p:cNvPr id="5" name="圆角矩形标注 4"/>
          <p:cNvSpPr>
            <a:spLocks noChangeArrowheads="1"/>
          </p:cNvSpPr>
          <p:nvPr/>
        </p:nvSpPr>
        <p:spPr bwMode="auto">
          <a:xfrm>
            <a:off x="428596" y="3357562"/>
            <a:ext cx="4000528" cy="1999676"/>
          </a:xfrm>
          <a:prstGeom prst="wedgeRoundRectCallout">
            <a:avLst>
              <a:gd name="adj1" fmla="val 61532"/>
              <a:gd name="adj2" fmla="val 65295"/>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修订后规范中的表</a:t>
            </a:r>
            <a:r>
              <a:rPr lang="en-US" dirty="0" smtClean="0"/>
              <a:t>B.0.5</a:t>
            </a:r>
            <a:r>
              <a:rPr lang="zh-CN" altLang="en-US" dirty="0" smtClean="0"/>
              <a:t>是根据规范修订的内容增加的。主要考虑到测量工作在整个建设工程中的重要性。</a:t>
            </a:r>
            <a:endParaRPr lang="en-US" altLang="zh-CN" dirty="0" smtClean="0"/>
          </a:p>
          <a:p>
            <a:endParaRPr lang="en-US" altLang="zh-CN" dirty="0" smtClean="0"/>
          </a:p>
          <a:p>
            <a:r>
              <a:rPr lang="zh-CN" altLang="en-US" dirty="0" smtClean="0"/>
              <a:t>该表申报的内容在原规范中是用通用报审表（</a:t>
            </a:r>
            <a:r>
              <a:rPr lang="en-US" dirty="0" smtClean="0"/>
              <a:t>A4</a:t>
            </a:r>
            <a:r>
              <a:rPr lang="zh-CN" altLang="en-US" dirty="0" smtClean="0"/>
              <a:t>表）来报验的。</a:t>
            </a:r>
            <a:endParaRPr lang="zh-CN" altLang="en-US" b="1" dirty="0">
              <a:solidFill>
                <a:srgbClr val="FF0000"/>
              </a:solidFill>
            </a:endParaRPr>
          </a:p>
        </p:txBody>
      </p:sp>
      <p:sp>
        <p:nvSpPr>
          <p:cNvPr id="6" name="矩形 5"/>
          <p:cNvSpPr/>
          <p:nvPr/>
        </p:nvSpPr>
        <p:spPr>
          <a:xfrm>
            <a:off x="4857752" y="1785926"/>
            <a:ext cx="3786214" cy="4000528"/>
          </a:xfrm>
          <a:prstGeom prst="rect">
            <a:avLst/>
          </a:prstGeom>
          <a:solidFill>
            <a:schemeClr val="bg1"/>
          </a:solidFill>
        </p:spPr>
        <p:txBody>
          <a:bodyPr wrap="square">
            <a:noAutofit/>
          </a:bodyPr>
          <a:lstStyle/>
          <a:p>
            <a:pPr algn="just">
              <a:spcBef>
                <a:spcPts val="1200"/>
              </a:spcBef>
            </a:pPr>
            <a:r>
              <a:rPr lang="en-US" b="1" dirty="0" smtClean="0"/>
              <a:t>5.2.5 </a:t>
            </a:r>
            <a:r>
              <a:rPr lang="zh-CN" altLang="en-US" dirty="0" smtClean="0"/>
              <a:t>专业监理工程师应检查、复核施工单位报送的施工控制测量成果及保护措施，签署意见。专业监理工程师应对施工单位在施工过程中报送的施工测量放线成果进行查验。</a:t>
            </a:r>
          </a:p>
          <a:p>
            <a:pPr algn="just">
              <a:spcBef>
                <a:spcPts val="1200"/>
              </a:spcBef>
            </a:pPr>
            <a:r>
              <a:rPr lang="zh-CN" altLang="en-US" dirty="0" smtClean="0"/>
              <a:t>施工控制测量成果及保护措施的检查、复核，应包括下列内容：</a:t>
            </a:r>
          </a:p>
          <a:p>
            <a:pPr algn="just">
              <a:spcBef>
                <a:spcPts val="1200"/>
              </a:spcBef>
            </a:pPr>
            <a:r>
              <a:rPr lang="en-US" b="1" dirty="0" smtClean="0"/>
              <a:t>1</a:t>
            </a:r>
            <a:r>
              <a:rPr lang="en-US" dirty="0" smtClean="0"/>
              <a:t> </a:t>
            </a:r>
            <a:r>
              <a:rPr lang="zh-CN" altLang="en-US" dirty="0" smtClean="0"/>
              <a:t>施工单位测量人员的资格证书及测量设备检定证书。</a:t>
            </a:r>
          </a:p>
          <a:p>
            <a:pPr algn="just">
              <a:spcBef>
                <a:spcPts val="1200"/>
              </a:spcBef>
            </a:pPr>
            <a:r>
              <a:rPr lang="en-US" b="1" dirty="0" smtClean="0"/>
              <a:t>2 </a:t>
            </a:r>
            <a:r>
              <a:rPr lang="zh-CN" altLang="en-US" dirty="0" smtClean="0"/>
              <a:t>施工平面控制网、高程控制网和临时水准点的测量成果及控制桩的保护措施。</a:t>
            </a:r>
            <a:r>
              <a:rPr lang="en-US" u="sng" dirty="0" smtClean="0"/>
              <a:t> </a:t>
            </a:r>
            <a:endParaRPr lang="zh-CN" altLang="en-US" u="sng" dirty="0" smtClean="0"/>
          </a:p>
          <a:p>
            <a:pPr algn="just" fontAlgn="t"/>
            <a:endParaRPr lang="en-US" altLang="zh-CN" dirty="0" smtClean="0">
              <a:solidFill>
                <a:srgbClr val="FF0000"/>
              </a:solidFill>
            </a:endParaRPr>
          </a:p>
          <a:p>
            <a:pPr algn="just" fontAlgn="t"/>
            <a:r>
              <a:rPr lang="en-US" b="1" dirty="0" smtClean="0"/>
              <a:t>5.2.6 </a:t>
            </a:r>
            <a:r>
              <a:rPr lang="zh-CN" altLang="en-US" dirty="0" smtClean="0">
                <a:solidFill>
                  <a:srgbClr val="FF0000"/>
                </a:solidFill>
              </a:rPr>
              <a:t>施工控制测量成果报验表应按本规范表</a:t>
            </a:r>
            <a:r>
              <a:rPr lang="en-US" dirty="0" smtClean="0">
                <a:solidFill>
                  <a:srgbClr val="FF0000"/>
                </a:solidFill>
              </a:rPr>
              <a:t>B.0.5</a:t>
            </a:r>
            <a:r>
              <a:rPr lang="zh-CN" altLang="en-US" dirty="0" smtClean="0">
                <a:solidFill>
                  <a:srgbClr val="FF0000"/>
                </a:solidFill>
              </a:rPr>
              <a:t>的要求填写。</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B.0.6  </a:t>
            </a:r>
            <a:r>
              <a:rPr lang="zh-CN" altLang="en-US" dirty="0" smtClean="0"/>
              <a:t>工程材料、构配件或设备报审表</a:t>
            </a:r>
            <a:endParaRPr lang="zh-CN" altLang="en-US" dirty="0"/>
          </a:p>
        </p:txBody>
      </p:sp>
      <p:pic>
        <p:nvPicPr>
          <p:cNvPr id="15362" name="Picture 2"/>
          <p:cNvPicPr>
            <a:picLocks noChangeAspect="1" noChangeArrowheads="1"/>
          </p:cNvPicPr>
          <p:nvPr/>
        </p:nvPicPr>
        <p:blipFill>
          <a:blip r:embed="rId2"/>
          <a:srcRect l="38433" t="16601" r="27526" b="6250"/>
          <a:stretch>
            <a:fillRect/>
          </a:stretch>
        </p:blipFill>
        <p:spPr bwMode="auto">
          <a:xfrm>
            <a:off x="71406" y="928670"/>
            <a:ext cx="4429156" cy="5786478"/>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4857752" y="857232"/>
            <a:ext cx="3786214" cy="5667552"/>
          </a:xfrm>
          <a:prstGeom prst="rect">
            <a:avLst/>
          </a:prstGeom>
          <a:noFill/>
          <a:ln w="9525">
            <a:noFill/>
            <a:miter lim="800000"/>
            <a:headEnd/>
            <a:tailEnd/>
          </a:ln>
          <a:effectLst/>
        </p:spPr>
      </p:pic>
      <p:sp>
        <p:nvSpPr>
          <p:cNvPr id="5" name="圆角矩形标注 4"/>
          <p:cNvSpPr>
            <a:spLocks noChangeArrowheads="1"/>
          </p:cNvSpPr>
          <p:nvPr/>
        </p:nvSpPr>
        <p:spPr bwMode="auto">
          <a:xfrm>
            <a:off x="1500166" y="3429000"/>
            <a:ext cx="5643602" cy="467342"/>
          </a:xfrm>
          <a:prstGeom prst="wedgeRoundRectCallout">
            <a:avLst>
              <a:gd name="adj1" fmla="val -10260"/>
              <a:gd name="adj2" fmla="val -119596"/>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修订后规范中的表</a:t>
            </a:r>
            <a:r>
              <a:rPr lang="en-US" dirty="0" smtClean="0"/>
              <a:t>B.0.6</a:t>
            </a:r>
            <a:r>
              <a:rPr lang="zh-CN" altLang="en-US" dirty="0" smtClean="0"/>
              <a:t>根据原规范</a:t>
            </a:r>
            <a:r>
              <a:rPr lang="en-US" dirty="0" smtClean="0"/>
              <a:t>A9</a:t>
            </a:r>
            <a:r>
              <a:rPr lang="zh-CN" altLang="en-US" dirty="0" smtClean="0"/>
              <a:t>表修订而成。</a:t>
            </a:r>
            <a:endParaRPr lang="zh-CN" altLang="en-US" b="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B.0.7  ___________</a:t>
            </a:r>
            <a:r>
              <a:rPr lang="zh-CN" altLang="en-US" dirty="0" smtClean="0"/>
              <a:t>报审、报验表</a:t>
            </a:r>
            <a:endParaRPr lang="zh-CN" altLang="en-US" dirty="0"/>
          </a:p>
        </p:txBody>
      </p:sp>
      <p:pic>
        <p:nvPicPr>
          <p:cNvPr id="16386" name="Picture 2"/>
          <p:cNvPicPr>
            <a:picLocks noChangeAspect="1" noChangeArrowheads="1"/>
          </p:cNvPicPr>
          <p:nvPr/>
        </p:nvPicPr>
        <p:blipFill>
          <a:blip r:embed="rId2"/>
          <a:srcRect l="38433" t="18554" r="27526" b="6250"/>
          <a:stretch>
            <a:fillRect/>
          </a:stretch>
        </p:blipFill>
        <p:spPr bwMode="auto">
          <a:xfrm>
            <a:off x="71405" y="1000108"/>
            <a:ext cx="4601741" cy="571504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5000628" y="847914"/>
            <a:ext cx="3571900" cy="5652920"/>
          </a:xfrm>
          <a:prstGeom prst="rect">
            <a:avLst/>
          </a:prstGeom>
          <a:noFill/>
          <a:ln w="9525">
            <a:noFill/>
            <a:miter lim="800000"/>
            <a:headEnd/>
            <a:tailEnd/>
          </a:ln>
          <a:effectLst/>
        </p:spPr>
      </p:pic>
      <p:sp>
        <p:nvSpPr>
          <p:cNvPr id="4" name="圆角矩形标注 3"/>
          <p:cNvSpPr>
            <a:spLocks noChangeArrowheads="1"/>
          </p:cNvSpPr>
          <p:nvPr/>
        </p:nvSpPr>
        <p:spPr bwMode="auto">
          <a:xfrm>
            <a:off x="2786050" y="2857496"/>
            <a:ext cx="5786478" cy="773809"/>
          </a:xfrm>
          <a:prstGeom prst="wedgeRoundRectCallout">
            <a:avLst>
              <a:gd name="adj1" fmla="val 1831"/>
              <a:gd name="adj2" fmla="val -78712"/>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修订后规范中的表</a:t>
            </a:r>
            <a:r>
              <a:rPr lang="en-US" dirty="0" smtClean="0"/>
              <a:t>B.0.7</a:t>
            </a:r>
            <a:r>
              <a:rPr lang="zh-CN" altLang="en-US" dirty="0" smtClean="0"/>
              <a:t>根据原规范中的</a:t>
            </a:r>
            <a:r>
              <a:rPr lang="en-US" dirty="0" smtClean="0"/>
              <a:t>A4</a:t>
            </a:r>
            <a:r>
              <a:rPr lang="zh-CN" altLang="en-US" dirty="0" smtClean="0"/>
              <a:t>表修订而成。</a:t>
            </a:r>
            <a:endParaRPr lang="en-US" altLang="zh-CN" dirty="0" smtClean="0"/>
          </a:p>
          <a:p>
            <a:r>
              <a:rPr lang="zh-CN" altLang="en-US" dirty="0" smtClean="0"/>
              <a:t>根据表的形式，重新更名为“</a:t>
            </a:r>
            <a:r>
              <a:rPr lang="en-US" altLang="zh-CN" dirty="0" smtClean="0"/>
              <a:t>_______</a:t>
            </a:r>
            <a:r>
              <a:rPr lang="zh-CN" altLang="en-US" dirty="0" smtClean="0"/>
              <a:t>报审、验表”</a:t>
            </a:r>
            <a:endParaRPr lang="zh-CN" altLang="en-US" b="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4"/>
          <p:cNvSpPr>
            <a:spLocks noChangeArrowheads="1"/>
          </p:cNvSpPr>
          <p:nvPr/>
        </p:nvSpPr>
        <p:spPr bwMode="auto">
          <a:xfrm>
            <a:off x="1785938" y="2412048"/>
            <a:ext cx="2786062" cy="360362"/>
          </a:xfrm>
          <a:prstGeom prst="rect">
            <a:avLst/>
          </a:prstGeom>
          <a:solidFill>
            <a:srgbClr val="FFFF00"/>
          </a:solidFill>
          <a:ln w="6350" algn="ctr">
            <a:noFill/>
            <a:round/>
            <a:headEnd/>
            <a:tailEnd/>
          </a:ln>
        </p:spPr>
        <p:txBody>
          <a:bodyPr lIns="0" tIns="0" rIns="0" bIns="0" anchor="ctr"/>
          <a:lstStyle/>
          <a:p>
            <a:pPr algn="ctr">
              <a:buClr>
                <a:srgbClr val="000000"/>
              </a:buClr>
            </a:pPr>
            <a:endParaRPr lang="zh-CN" altLang="en-US" sz="1400">
              <a:latin typeface="楷体_GB2312" pitchFamily="49" charset="-122"/>
              <a:ea typeface="楷体_GB2312" pitchFamily="49" charset="-122"/>
            </a:endParaRPr>
          </a:p>
        </p:txBody>
      </p:sp>
      <p:sp>
        <p:nvSpPr>
          <p:cNvPr id="35842" name="标题 2"/>
          <p:cNvSpPr>
            <a:spLocks noGrp="1"/>
          </p:cNvSpPr>
          <p:nvPr>
            <p:ph type="title"/>
          </p:nvPr>
        </p:nvSpPr>
        <p:spPr>
          <a:xfrm>
            <a:off x="71438" y="117475"/>
            <a:ext cx="7920037" cy="647700"/>
          </a:xfrm>
        </p:spPr>
        <p:txBody>
          <a:bodyPr/>
          <a:lstStyle/>
          <a:p>
            <a:r>
              <a:rPr lang="zh-CN" altLang="en-US" dirty="0" smtClean="0"/>
              <a:t>目录</a:t>
            </a:r>
          </a:p>
        </p:txBody>
      </p:sp>
      <p:sp>
        <p:nvSpPr>
          <p:cNvPr id="35843" name="Text Box 12"/>
          <p:cNvSpPr txBox="1">
            <a:spLocks noChangeArrowheads="1"/>
          </p:cNvSpPr>
          <p:nvPr/>
        </p:nvSpPr>
        <p:spPr bwMode="auto">
          <a:xfrm>
            <a:off x="1357290" y="1046561"/>
            <a:ext cx="7429552" cy="4585863"/>
          </a:xfrm>
          <a:prstGeom prst="rect">
            <a:avLst/>
          </a:prstGeom>
          <a:noFill/>
          <a:ln w="9525" algn="ctr">
            <a:noFill/>
            <a:miter lim="800000"/>
            <a:headEnd/>
            <a:tailEnd/>
          </a:ln>
        </p:spPr>
        <p:txBody>
          <a:bodyPr wrap="square" lIns="91432" tIns="45716" rIns="91432" bIns="45716">
            <a:spAutoFit/>
          </a:bodyPr>
          <a:lstStyle/>
          <a:p>
            <a:pPr marL="514350" lvl="0" indent="-514350">
              <a:spcBef>
                <a:spcPts val="2400"/>
              </a:spcBef>
            </a:pPr>
            <a:r>
              <a:rPr kumimoji="1" lang="zh-CN" altLang="en-US" sz="3200" b="1" dirty="0" smtClean="0">
                <a:solidFill>
                  <a:srgbClr val="0000CC"/>
                </a:solidFill>
                <a:latin typeface="黑体" pitchFamily="49" charset="-122"/>
                <a:ea typeface="黑体" pitchFamily="49" charset="-122"/>
              </a:rPr>
              <a:t>第三部分  表格应用</a:t>
            </a:r>
            <a:endParaRPr kumimoji="1" lang="en-US" altLang="zh-CN" sz="3200" b="1" dirty="0" smtClean="0">
              <a:solidFill>
                <a:srgbClr val="0000CC"/>
              </a:solidFill>
              <a:latin typeface="黑体" pitchFamily="49" charset="-122"/>
              <a:ea typeface="黑体" pitchFamily="49" charset="-122"/>
            </a:endParaRPr>
          </a:p>
          <a:p>
            <a:pPr marL="971550" lvl="1" indent="-514350">
              <a:spcBef>
                <a:spcPts val="1800"/>
              </a:spcBef>
              <a:buFont typeface="Arial" charset="0"/>
              <a:buAutoNum type="arabicPeriod"/>
            </a:pPr>
            <a:endParaRPr kumimoji="1" lang="en-US" altLang="zh-CN" sz="2000" dirty="0" smtClean="0">
              <a:solidFill>
                <a:srgbClr val="110032"/>
              </a:solidFill>
              <a:latin typeface="黑体" pitchFamily="2" charset="-122"/>
              <a:ea typeface="黑体" pitchFamily="2" charset="-122"/>
            </a:endParaRPr>
          </a:p>
          <a:p>
            <a:pPr marL="971550" lvl="1" indent="-514350">
              <a:spcBef>
                <a:spcPts val="2400"/>
              </a:spcBef>
              <a:buFont typeface="Arial" charset="0"/>
              <a:buAutoNum type="arabicPeriod"/>
            </a:pPr>
            <a:r>
              <a:rPr kumimoji="1" lang="zh-CN" altLang="en-US" sz="2000" dirty="0" smtClean="0">
                <a:solidFill>
                  <a:srgbClr val="110032"/>
                </a:solidFill>
                <a:latin typeface="黑体" pitchFamily="2" charset="-122"/>
                <a:ea typeface="黑体" pitchFamily="2" charset="-122"/>
              </a:rPr>
              <a:t>基本要求及说明</a:t>
            </a:r>
            <a:endParaRPr kumimoji="1" lang="en-US" altLang="zh-CN" sz="2000" dirty="0" smtClean="0">
              <a:solidFill>
                <a:srgbClr val="110032"/>
              </a:solidFill>
              <a:latin typeface="黑体" pitchFamily="2" charset="-122"/>
              <a:ea typeface="黑体" pitchFamily="2" charset="-122"/>
            </a:endParaRPr>
          </a:p>
          <a:p>
            <a:pPr marL="971550" lvl="1" indent="-514350">
              <a:spcBef>
                <a:spcPts val="2400"/>
              </a:spcBef>
              <a:buFont typeface="Arial" charset="0"/>
              <a:buAutoNum type="arabicPeriod"/>
            </a:pPr>
            <a:r>
              <a:rPr kumimoji="1" lang="zh-CN" altLang="en-US" sz="2000" dirty="0" smtClean="0">
                <a:solidFill>
                  <a:srgbClr val="110032"/>
                </a:solidFill>
                <a:latin typeface="黑体" pitchFamily="2" charset="-122"/>
                <a:ea typeface="黑体" pitchFamily="2" charset="-122"/>
              </a:rPr>
              <a:t>新旧表格比较</a:t>
            </a:r>
            <a:endParaRPr kumimoji="1" lang="en-US" altLang="zh-CN" sz="2000" dirty="0" smtClean="0">
              <a:solidFill>
                <a:srgbClr val="110032"/>
              </a:solidFill>
              <a:latin typeface="黑体" pitchFamily="2" charset="-122"/>
              <a:ea typeface="黑体" pitchFamily="2" charset="-122"/>
            </a:endParaRPr>
          </a:p>
          <a:p>
            <a:pPr marL="971550" lvl="1" indent="-514350">
              <a:spcBef>
                <a:spcPts val="2400"/>
              </a:spcBef>
              <a:buFont typeface="Arial" charset="0"/>
              <a:buAutoNum type="arabicPeriod"/>
            </a:pPr>
            <a:r>
              <a:rPr kumimoji="1" lang="zh-CN" altLang="en-US" sz="2000" dirty="0" smtClean="0">
                <a:solidFill>
                  <a:srgbClr val="110032"/>
                </a:solidFill>
                <a:latin typeface="黑体" pitchFamily="2" charset="-122"/>
                <a:ea typeface="黑体" pitchFamily="2" charset="-122"/>
              </a:rPr>
              <a:t>表格应用示例</a:t>
            </a:r>
            <a:endParaRPr kumimoji="1" lang="en-US" altLang="zh-CN" sz="2000" dirty="0" smtClean="0">
              <a:solidFill>
                <a:srgbClr val="110032"/>
              </a:solidFill>
              <a:latin typeface="黑体" pitchFamily="2" charset="-122"/>
              <a:ea typeface="黑体" pitchFamily="2" charset="-122"/>
            </a:endParaRPr>
          </a:p>
          <a:p>
            <a:pPr marL="971550" lvl="1" indent="-514350">
              <a:spcBef>
                <a:spcPts val="1800"/>
              </a:spcBef>
              <a:buFont typeface="Arial" charset="0"/>
              <a:buAutoNum type="arabicPeriod"/>
            </a:pPr>
            <a:endParaRPr kumimoji="1" lang="en-US" altLang="zh-CN" sz="2000" dirty="0" smtClean="0">
              <a:solidFill>
                <a:srgbClr val="110032"/>
              </a:solidFill>
              <a:latin typeface="黑体" pitchFamily="2" charset="-122"/>
              <a:ea typeface="黑体" pitchFamily="2" charset="-122"/>
            </a:endParaRPr>
          </a:p>
          <a:p>
            <a:pPr marL="971550" lvl="1" indent="-514350">
              <a:spcBef>
                <a:spcPts val="1800"/>
              </a:spcBef>
              <a:buFont typeface="Arial" charset="0"/>
              <a:buAutoNum type="arabicPeriod"/>
            </a:pPr>
            <a:endParaRPr kumimoji="1" lang="en-US" altLang="zh-CN" sz="2000" dirty="0" smtClean="0">
              <a:solidFill>
                <a:srgbClr val="110032"/>
              </a:solidFill>
              <a:latin typeface="黑体" pitchFamily="2" charset="-122"/>
              <a:ea typeface="黑体" pitchFamily="2" charset="-122"/>
            </a:endParaRPr>
          </a:p>
          <a:p>
            <a:pPr marL="971550" lvl="1" indent="-514350">
              <a:spcBef>
                <a:spcPts val="1800"/>
              </a:spcBef>
              <a:buFont typeface="Arial" charset="0"/>
              <a:buAutoNum type="arabicPeriod"/>
            </a:pPr>
            <a:endParaRPr kumimoji="1" lang="en-US" altLang="zh-CN" sz="2000" dirty="0" smtClean="0">
              <a:solidFill>
                <a:srgbClr val="110032"/>
              </a:solidFill>
              <a:latin typeface="黑体" pitchFamily="2" charset="-122"/>
              <a:ea typeface="黑体" pitchFamily="2" charset="-122"/>
            </a:endParaRPr>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4643438" y="847914"/>
            <a:ext cx="4000528" cy="5765978"/>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smtClean="0"/>
              <a:t>表</a:t>
            </a:r>
            <a:r>
              <a:rPr lang="en-US" altLang="zh-CN" dirty="0" smtClean="0"/>
              <a:t>B.0.8  </a:t>
            </a:r>
            <a:r>
              <a:rPr lang="zh-CN" altLang="en-US" dirty="0" smtClean="0"/>
              <a:t>分部工程报验表</a:t>
            </a:r>
            <a:endParaRPr lang="zh-CN" altLang="en-US" dirty="0"/>
          </a:p>
        </p:txBody>
      </p:sp>
      <p:pic>
        <p:nvPicPr>
          <p:cNvPr id="17410" name="Picture 2"/>
          <p:cNvPicPr>
            <a:picLocks noChangeAspect="1" noChangeArrowheads="1"/>
          </p:cNvPicPr>
          <p:nvPr/>
        </p:nvPicPr>
        <p:blipFill>
          <a:blip r:embed="rId3"/>
          <a:srcRect l="38433" t="12695" r="27526" b="4297"/>
          <a:stretch>
            <a:fillRect/>
          </a:stretch>
        </p:blipFill>
        <p:spPr bwMode="auto">
          <a:xfrm>
            <a:off x="0" y="857232"/>
            <a:ext cx="4429156" cy="6000768"/>
          </a:xfrm>
          <a:prstGeom prst="rect">
            <a:avLst/>
          </a:prstGeom>
          <a:noFill/>
          <a:ln w="9525">
            <a:noFill/>
            <a:miter lim="800000"/>
            <a:headEnd/>
            <a:tailEnd/>
          </a:ln>
          <a:effectLst/>
        </p:spPr>
      </p:pic>
      <p:sp>
        <p:nvSpPr>
          <p:cNvPr id="4" name="圆角矩形标注 3"/>
          <p:cNvSpPr>
            <a:spLocks noChangeArrowheads="1"/>
          </p:cNvSpPr>
          <p:nvPr/>
        </p:nvSpPr>
        <p:spPr bwMode="auto">
          <a:xfrm>
            <a:off x="4786314" y="2214554"/>
            <a:ext cx="4071966" cy="2268000"/>
          </a:xfrm>
          <a:prstGeom prst="wedgeRoundRectCallout">
            <a:avLst>
              <a:gd name="adj1" fmla="val -62265"/>
              <a:gd name="adj2" fmla="val 49368"/>
              <a:gd name="adj3" fmla="val 16667"/>
            </a:avLst>
          </a:prstGeom>
          <a:solidFill>
            <a:srgbClr val="00FFFF"/>
          </a:solidFill>
          <a:ln w="6350" algn="ctr">
            <a:solidFill>
              <a:schemeClr val="tx1"/>
            </a:solidFill>
            <a:round/>
            <a:headEnd/>
            <a:tailEnd/>
          </a:ln>
        </p:spPr>
        <p:txBody>
          <a:bodyPr wrap="square" lIns="72000" tIns="0" rIns="72000" bIns="0" anchor="ctr">
            <a:noAutofit/>
          </a:bodyPr>
          <a:lstStyle/>
          <a:p>
            <a:pPr algn="just"/>
            <a:r>
              <a:rPr lang="zh-CN" altLang="en-US" dirty="0" smtClean="0"/>
              <a:t>修订的表</a:t>
            </a:r>
            <a:r>
              <a:rPr lang="en-US" dirty="0" smtClean="0"/>
              <a:t>B.0.8</a:t>
            </a:r>
            <a:r>
              <a:rPr lang="zh-CN" altLang="en-US" dirty="0" smtClean="0"/>
              <a:t>是根据本次规范修订的内容增加的分部工程报验表。</a:t>
            </a:r>
            <a:endParaRPr lang="en-US" altLang="zh-CN" dirty="0" smtClean="0"/>
          </a:p>
          <a:p>
            <a:pPr algn="just"/>
            <a:endParaRPr lang="en-US" altLang="zh-CN" dirty="0" smtClean="0"/>
          </a:p>
          <a:p>
            <a:pPr algn="just"/>
            <a:r>
              <a:rPr lang="zh-CN" altLang="en-US" dirty="0" smtClean="0"/>
              <a:t>该内容在原规范中是用通用报审表</a:t>
            </a:r>
            <a:r>
              <a:rPr lang="en-US" dirty="0" smtClean="0"/>
              <a:t>A4</a:t>
            </a:r>
            <a:r>
              <a:rPr lang="zh-CN" altLang="en-US" dirty="0" smtClean="0"/>
              <a:t>来报验的，这次重新加以区分，主要是除了专业监理工程师审查之外，还明确了应由总监理工程师来签发，以适应</a:t>
            </a:r>
            <a:r>
              <a:rPr lang="en-US" dirty="0" smtClean="0"/>
              <a:t>GB50300—2000</a:t>
            </a:r>
            <a:r>
              <a:rPr lang="zh-CN" altLang="en-US" dirty="0" smtClean="0"/>
              <a:t>规范的要求。</a:t>
            </a:r>
            <a:endParaRPr lang="zh-CN" altLang="en-US" b="1" dirty="0">
              <a:solidFill>
                <a:srgbClr val="FF0000"/>
              </a:solidFill>
            </a:endParaRPr>
          </a:p>
        </p:txBody>
      </p:sp>
      <p:sp>
        <p:nvSpPr>
          <p:cNvPr id="7" name="圆角矩形 6"/>
          <p:cNvSpPr/>
          <p:nvPr/>
        </p:nvSpPr>
        <p:spPr bwMode="auto">
          <a:xfrm>
            <a:off x="214282" y="3143248"/>
            <a:ext cx="4071966" cy="350046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B.0.9  </a:t>
            </a:r>
            <a:r>
              <a:rPr lang="zh-CN" altLang="en-US" dirty="0" smtClean="0"/>
              <a:t>监理通知回复</a:t>
            </a:r>
            <a:endParaRPr lang="zh-CN" altLang="en-US" dirty="0"/>
          </a:p>
        </p:txBody>
      </p:sp>
      <p:pic>
        <p:nvPicPr>
          <p:cNvPr id="18434" name="Picture 2"/>
          <p:cNvPicPr>
            <a:picLocks noChangeAspect="1" noChangeArrowheads="1"/>
          </p:cNvPicPr>
          <p:nvPr/>
        </p:nvPicPr>
        <p:blipFill>
          <a:blip r:embed="rId2"/>
          <a:srcRect l="38433" t="13672" r="27526" b="4297"/>
          <a:stretch>
            <a:fillRect/>
          </a:stretch>
        </p:blipFill>
        <p:spPr bwMode="auto">
          <a:xfrm>
            <a:off x="-32" y="857208"/>
            <a:ext cx="4429156" cy="6000792"/>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4857752" y="857232"/>
            <a:ext cx="3786214" cy="5849218"/>
          </a:xfrm>
          <a:prstGeom prst="rect">
            <a:avLst/>
          </a:prstGeom>
          <a:noFill/>
          <a:ln w="9525">
            <a:noFill/>
            <a:miter lim="800000"/>
            <a:headEnd/>
            <a:tailEnd/>
          </a:ln>
          <a:effectLst/>
        </p:spPr>
      </p:pic>
      <p:sp>
        <p:nvSpPr>
          <p:cNvPr id="5" name="圆角矩形标注 4"/>
          <p:cNvSpPr>
            <a:spLocks noChangeArrowheads="1"/>
          </p:cNvSpPr>
          <p:nvPr/>
        </p:nvSpPr>
        <p:spPr bwMode="auto">
          <a:xfrm>
            <a:off x="1214414" y="2500306"/>
            <a:ext cx="5357850" cy="773809"/>
          </a:xfrm>
          <a:prstGeom prst="wedgeRoundRectCallout">
            <a:avLst>
              <a:gd name="adj1" fmla="val -26189"/>
              <a:gd name="adj2" fmla="val -82240"/>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修订后规范中的表</a:t>
            </a:r>
            <a:r>
              <a:rPr lang="en-US" altLang="en-US" dirty="0" smtClean="0"/>
              <a:t>B.0.9</a:t>
            </a:r>
            <a:r>
              <a:rPr lang="zh-CN" altLang="en-US" dirty="0" smtClean="0"/>
              <a:t>根据原规范</a:t>
            </a:r>
            <a:r>
              <a:rPr lang="en-US" altLang="en-US" dirty="0" smtClean="0"/>
              <a:t>A6</a:t>
            </a:r>
            <a:r>
              <a:rPr lang="zh-CN" altLang="en-US" dirty="0" smtClean="0"/>
              <a:t>表修订而成。</a:t>
            </a:r>
            <a:endParaRPr lang="en-US" altLang="zh-CN" dirty="0" smtClean="0"/>
          </a:p>
          <a:p>
            <a:r>
              <a:rPr lang="zh-CN" altLang="en-US" dirty="0" smtClean="0"/>
              <a:t>统一了相关用语和名称。</a:t>
            </a:r>
            <a:endParaRPr lang="zh-CN" alt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B.0.10  </a:t>
            </a:r>
            <a:r>
              <a:rPr lang="zh-CN" altLang="en-US" dirty="0" smtClean="0"/>
              <a:t>单位工程竣工验收报审表</a:t>
            </a:r>
            <a:endParaRPr lang="zh-CN" altLang="en-US" dirty="0"/>
          </a:p>
        </p:txBody>
      </p:sp>
      <p:pic>
        <p:nvPicPr>
          <p:cNvPr id="19458" name="Picture 2"/>
          <p:cNvPicPr>
            <a:picLocks noChangeAspect="1" noChangeArrowheads="1"/>
          </p:cNvPicPr>
          <p:nvPr/>
        </p:nvPicPr>
        <p:blipFill>
          <a:blip r:embed="rId3"/>
          <a:srcRect l="38433" t="10742" r="27526" b="6250"/>
          <a:stretch>
            <a:fillRect/>
          </a:stretch>
        </p:blipFill>
        <p:spPr bwMode="auto">
          <a:xfrm>
            <a:off x="142844" y="857232"/>
            <a:ext cx="4429156" cy="592933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4"/>
          <a:srcRect/>
          <a:stretch>
            <a:fillRect/>
          </a:stretch>
        </p:blipFill>
        <p:spPr bwMode="auto">
          <a:xfrm>
            <a:off x="5000628" y="832055"/>
            <a:ext cx="3714776" cy="5811655"/>
          </a:xfrm>
          <a:prstGeom prst="rect">
            <a:avLst/>
          </a:prstGeom>
          <a:noFill/>
          <a:ln w="9525">
            <a:noFill/>
            <a:miter lim="800000"/>
            <a:headEnd/>
            <a:tailEnd/>
          </a:ln>
          <a:effectLst/>
        </p:spPr>
      </p:pic>
      <p:sp>
        <p:nvSpPr>
          <p:cNvPr id="5" name="圆角矩形标注 4"/>
          <p:cNvSpPr>
            <a:spLocks noChangeArrowheads="1"/>
          </p:cNvSpPr>
          <p:nvPr/>
        </p:nvSpPr>
        <p:spPr bwMode="auto">
          <a:xfrm>
            <a:off x="785786" y="3000372"/>
            <a:ext cx="3571900" cy="773809"/>
          </a:xfrm>
          <a:prstGeom prst="wedgeRoundRectCallout">
            <a:avLst>
              <a:gd name="adj1" fmla="val 1831"/>
              <a:gd name="adj2" fmla="val -78712"/>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pPr algn="just"/>
            <a:r>
              <a:rPr lang="zh-CN" altLang="en-US" dirty="0" smtClean="0"/>
              <a:t>修订后规范中的表</a:t>
            </a:r>
            <a:r>
              <a:rPr lang="en-US" dirty="0" smtClean="0"/>
              <a:t>B.0.</a:t>
            </a:r>
            <a:r>
              <a:rPr lang="en-US" altLang="zh-CN" dirty="0" smtClean="0"/>
              <a:t>10</a:t>
            </a:r>
            <a:r>
              <a:rPr lang="zh-CN" altLang="en-US" dirty="0" smtClean="0"/>
              <a:t>是根据原规范</a:t>
            </a:r>
            <a:r>
              <a:rPr lang="en-US" dirty="0" smtClean="0"/>
              <a:t>A10</a:t>
            </a:r>
            <a:r>
              <a:rPr lang="zh-CN" altLang="en-US" dirty="0" smtClean="0"/>
              <a:t>表修订而成。</a:t>
            </a:r>
            <a:endParaRPr lang="zh-CN" altLang="en-US" b="1" dirty="0">
              <a:solidFill>
                <a:srgbClr val="FF0000"/>
              </a:solidFill>
            </a:endParaRPr>
          </a:p>
        </p:txBody>
      </p:sp>
      <p:sp>
        <p:nvSpPr>
          <p:cNvPr id="6" name="矩形 5"/>
          <p:cNvSpPr/>
          <p:nvPr/>
        </p:nvSpPr>
        <p:spPr>
          <a:xfrm>
            <a:off x="5072066" y="2571744"/>
            <a:ext cx="3643338" cy="4000528"/>
          </a:xfrm>
          <a:prstGeom prst="rect">
            <a:avLst/>
          </a:prstGeom>
          <a:solidFill>
            <a:schemeClr val="bg1"/>
          </a:solidFill>
        </p:spPr>
        <p:txBody>
          <a:bodyPr wrap="square">
            <a:noAutofit/>
          </a:bodyPr>
          <a:lstStyle/>
          <a:p>
            <a:pPr fontAlgn="t"/>
            <a:r>
              <a:rPr lang="en-US" altLang="zh-CN" b="1" dirty="0" smtClean="0"/>
              <a:t>5.2.18 </a:t>
            </a:r>
            <a:r>
              <a:rPr lang="zh-CN" altLang="en-US" dirty="0" smtClean="0"/>
              <a:t>项目监理机构应审查施工单位提交的单位工程竣工验收报审表及竣工资料，组织工程竣工预验收。存在问题的，应要求施工单位及时整改；合格的，总监理工程师应签认单位工程竣工验收报审表。</a:t>
            </a:r>
            <a:endParaRPr lang="en-US" altLang="zh-CN" dirty="0" smtClean="0"/>
          </a:p>
          <a:p>
            <a:pPr fontAlgn="t"/>
            <a:endParaRPr lang="zh-CN" altLang="en-US" dirty="0" smtClean="0"/>
          </a:p>
          <a:p>
            <a:pPr fontAlgn="t"/>
            <a:r>
              <a:rPr lang="zh-CN" altLang="en-US" dirty="0" smtClean="0">
                <a:solidFill>
                  <a:srgbClr val="FF0000"/>
                </a:solidFill>
              </a:rPr>
              <a:t>单位工程竣工验收报审表应按本规范表</a:t>
            </a:r>
            <a:r>
              <a:rPr lang="en-US" altLang="zh-CN" dirty="0" smtClean="0">
                <a:solidFill>
                  <a:srgbClr val="FF0000"/>
                </a:solidFill>
              </a:rPr>
              <a:t>B.0.10</a:t>
            </a:r>
            <a:r>
              <a:rPr lang="zh-CN" altLang="en-US" dirty="0" smtClean="0">
                <a:solidFill>
                  <a:srgbClr val="FF0000"/>
                </a:solidFill>
              </a:rPr>
              <a:t>的要求填写。</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B.0.11  </a:t>
            </a:r>
            <a:r>
              <a:rPr lang="zh-CN" altLang="en-US" dirty="0" smtClean="0"/>
              <a:t>工程款支付报审表</a:t>
            </a:r>
            <a:endParaRPr lang="zh-CN" altLang="en-US" dirty="0"/>
          </a:p>
        </p:txBody>
      </p:sp>
      <p:pic>
        <p:nvPicPr>
          <p:cNvPr id="20482" name="Picture 2"/>
          <p:cNvPicPr>
            <a:picLocks noChangeAspect="1" noChangeArrowheads="1"/>
          </p:cNvPicPr>
          <p:nvPr/>
        </p:nvPicPr>
        <p:blipFill>
          <a:blip r:embed="rId3"/>
          <a:srcRect l="38433" t="13672" r="27526" b="4297"/>
          <a:stretch>
            <a:fillRect/>
          </a:stretch>
        </p:blipFill>
        <p:spPr bwMode="auto">
          <a:xfrm>
            <a:off x="142844" y="857208"/>
            <a:ext cx="4429156" cy="6000792"/>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a:srcRect/>
          <a:stretch>
            <a:fillRect/>
          </a:stretch>
        </p:blipFill>
        <p:spPr bwMode="auto">
          <a:xfrm>
            <a:off x="4786314" y="871556"/>
            <a:ext cx="3786214" cy="5716272"/>
          </a:xfrm>
          <a:prstGeom prst="rect">
            <a:avLst/>
          </a:prstGeom>
          <a:noFill/>
          <a:ln w="9525">
            <a:noFill/>
            <a:miter lim="800000"/>
            <a:headEnd/>
            <a:tailEnd/>
          </a:ln>
          <a:effectLst/>
        </p:spPr>
      </p:pic>
      <p:sp>
        <p:nvSpPr>
          <p:cNvPr id="5" name="圆角矩形标注 4"/>
          <p:cNvSpPr>
            <a:spLocks noChangeArrowheads="1"/>
          </p:cNvSpPr>
          <p:nvPr/>
        </p:nvSpPr>
        <p:spPr bwMode="auto">
          <a:xfrm>
            <a:off x="4572000" y="1795807"/>
            <a:ext cx="4214842" cy="2919077"/>
          </a:xfrm>
          <a:prstGeom prst="wedgeRoundRectCallout">
            <a:avLst>
              <a:gd name="adj1" fmla="val -116323"/>
              <a:gd name="adj2" fmla="val 20797"/>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项目监理机构对施工单位提交的进度付款申请应审核以下内容：</a:t>
            </a:r>
          </a:p>
          <a:p>
            <a:r>
              <a:rPr lang="en-US" b="1" dirty="0" smtClean="0"/>
              <a:t>1 </a:t>
            </a:r>
            <a:r>
              <a:rPr lang="zh-CN" altLang="en-US" dirty="0" smtClean="0"/>
              <a:t>截至本次付款周期末已实施工程的合同价款；</a:t>
            </a:r>
          </a:p>
          <a:p>
            <a:r>
              <a:rPr lang="en-US" b="1" dirty="0" smtClean="0"/>
              <a:t>2 </a:t>
            </a:r>
            <a:r>
              <a:rPr lang="zh-CN" altLang="en-US" dirty="0" smtClean="0"/>
              <a:t>增加和扣减的变更金额；</a:t>
            </a:r>
          </a:p>
          <a:p>
            <a:r>
              <a:rPr lang="en-US" b="1" dirty="0" smtClean="0"/>
              <a:t>3 </a:t>
            </a:r>
            <a:r>
              <a:rPr lang="zh-CN" altLang="en-US" dirty="0" smtClean="0"/>
              <a:t>增加和扣减的索赔金额；</a:t>
            </a:r>
          </a:p>
          <a:p>
            <a:r>
              <a:rPr lang="en-US" b="1" dirty="0" smtClean="0"/>
              <a:t>4 </a:t>
            </a:r>
            <a:r>
              <a:rPr lang="zh-CN" altLang="en-US" dirty="0" smtClean="0"/>
              <a:t>支付的预付款和扣减的返还预付款；</a:t>
            </a:r>
          </a:p>
          <a:p>
            <a:r>
              <a:rPr lang="en-US" b="1" dirty="0" smtClean="0"/>
              <a:t>5 </a:t>
            </a:r>
            <a:r>
              <a:rPr lang="zh-CN" altLang="en-US" dirty="0" smtClean="0"/>
              <a:t>扣减的质量保证金；</a:t>
            </a:r>
          </a:p>
          <a:p>
            <a:r>
              <a:rPr lang="en-US" b="1" dirty="0" smtClean="0"/>
              <a:t>6 </a:t>
            </a:r>
            <a:r>
              <a:rPr lang="zh-CN" altLang="en-US" dirty="0" smtClean="0"/>
              <a:t>根据合同应增加和扣减的其他金额。</a:t>
            </a:r>
            <a:endParaRPr lang="zh-CN" altLang="en-US" b="1" dirty="0">
              <a:solidFill>
                <a:srgbClr val="FF0000"/>
              </a:solidFill>
            </a:endParaRPr>
          </a:p>
        </p:txBody>
      </p:sp>
      <p:sp>
        <p:nvSpPr>
          <p:cNvPr id="6" name="圆角矩形标注 5"/>
          <p:cNvSpPr>
            <a:spLocks noChangeArrowheads="1"/>
          </p:cNvSpPr>
          <p:nvPr/>
        </p:nvSpPr>
        <p:spPr bwMode="auto">
          <a:xfrm>
            <a:off x="4429124" y="0"/>
            <a:ext cx="3571900" cy="773809"/>
          </a:xfrm>
          <a:prstGeom prst="wedgeRoundRectCallout">
            <a:avLst>
              <a:gd name="adj1" fmla="val -57392"/>
              <a:gd name="adj2" fmla="val 102950"/>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pPr algn="just"/>
            <a:r>
              <a:rPr lang="zh-CN" altLang="en-US" dirty="0" smtClean="0"/>
              <a:t>修订后规范中的表</a:t>
            </a:r>
            <a:r>
              <a:rPr lang="en-US" dirty="0" smtClean="0"/>
              <a:t>B.0.</a:t>
            </a:r>
            <a:r>
              <a:rPr lang="en-US" altLang="zh-CN" dirty="0" smtClean="0"/>
              <a:t>11</a:t>
            </a:r>
            <a:r>
              <a:rPr lang="zh-CN" altLang="en-US" dirty="0" smtClean="0"/>
              <a:t>是根据原规范</a:t>
            </a:r>
            <a:r>
              <a:rPr lang="en-US" dirty="0" smtClean="0"/>
              <a:t>A5</a:t>
            </a:r>
            <a:r>
              <a:rPr lang="zh-CN" altLang="en-US" dirty="0" smtClean="0"/>
              <a:t>表修订而成。</a:t>
            </a:r>
            <a:endParaRPr lang="zh-CN" altLang="en-US" b="1" dirty="0">
              <a:solidFill>
                <a:srgbClr val="FF0000"/>
              </a:solidFill>
            </a:endParaRPr>
          </a:p>
        </p:txBody>
      </p:sp>
      <p:sp>
        <p:nvSpPr>
          <p:cNvPr id="10" name="矩形 9"/>
          <p:cNvSpPr/>
          <p:nvPr/>
        </p:nvSpPr>
        <p:spPr>
          <a:xfrm>
            <a:off x="4714876" y="1785926"/>
            <a:ext cx="3929090" cy="4214842"/>
          </a:xfrm>
          <a:prstGeom prst="rect">
            <a:avLst/>
          </a:prstGeom>
          <a:solidFill>
            <a:schemeClr val="bg1"/>
          </a:solidFill>
        </p:spPr>
        <p:txBody>
          <a:bodyPr wrap="square">
            <a:noAutofit/>
          </a:bodyPr>
          <a:lstStyle/>
          <a:p>
            <a:pPr>
              <a:spcBef>
                <a:spcPts val="1200"/>
              </a:spcBef>
            </a:pPr>
            <a:r>
              <a:rPr lang="en-US" b="1" dirty="0" smtClean="0"/>
              <a:t>5.3.1 </a:t>
            </a:r>
            <a:r>
              <a:rPr lang="zh-CN" altLang="en-US" dirty="0" smtClean="0"/>
              <a:t>项目监理机构应按下列程序进行工程计量和付款签证：</a:t>
            </a:r>
          </a:p>
          <a:p>
            <a:pPr>
              <a:spcBef>
                <a:spcPts val="1200"/>
              </a:spcBef>
            </a:pPr>
            <a:r>
              <a:rPr lang="en-US" b="1" dirty="0" smtClean="0"/>
              <a:t>1 </a:t>
            </a:r>
            <a:r>
              <a:rPr lang="zh-CN" altLang="en-US" dirty="0" smtClean="0"/>
              <a:t>专业监理工程师对施工单位在工程款支付报审表中提交的工程量和支付金额进行复核，确定实际完成的工程量，提出到期应支付给施工单位的金额，并提出相应的支持性材料。</a:t>
            </a:r>
          </a:p>
          <a:p>
            <a:pPr>
              <a:spcBef>
                <a:spcPts val="1200"/>
              </a:spcBef>
            </a:pPr>
            <a:r>
              <a:rPr lang="en-US" b="1" dirty="0" smtClean="0"/>
              <a:t>2 </a:t>
            </a:r>
            <a:r>
              <a:rPr lang="zh-CN" altLang="en-US" dirty="0" smtClean="0"/>
              <a:t>总监理工程师对专业监理工程师的审查意见进行审核，签认后报建设单位审批。</a:t>
            </a:r>
          </a:p>
          <a:p>
            <a:pPr>
              <a:spcBef>
                <a:spcPts val="1200"/>
              </a:spcBef>
            </a:pPr>
            <a:r>
              <a:rPr lang="en-US" b="1" dirty="0" smtClean="0"/>
              <a:t>3 </a:t>
            </a:r>
            <a:r>
              <a:rPr lang="zh-CN" altLang="en-US" dirty="0" smtClean="0"/>
              <a:t>总监理工程师根据建设单位的审批意见，向施工单位签发工程款支付证书。</a:t>
            </a:r>
          </a:p>
          <a:p>
            <a:pPr fontAlgn="t">
              <a:spcBef>
                <a:spcPts val="1200"/>
              </a:spcBef>
            </a:pPr>
            <a:endParaRPr lang="zh-CN" altLang="en-US" dirty="0" smtClean="0">
              <a:solidFill>
                <a:srgbClr val="FF0000"/>
              </a:solidFill>
            </a:endParaRPr>
          </a:p>
        </p:txBody>
      </p:sp>
      <p:sp>
        <p:nvSpPr>
          <p:cNvPr id="7" name="圆角矩形标注 6"/>
          <p:cNvSpPr>
            <a:spLocks noChangeArrowheads="1"/>
          </p:cNvSpPr>
          <p:nvPr/>
        </p:nvSpPr>
        <p:spPr bwMode="auto">
          <a:xfrm>
            <a:off x="4572000" y="2571744"/>
            <a:ext cx="4214842" cy="1357322"/>
          </a:xfrm>
          <a:prstGeom prst="wedgeRoundRectCallout">
            <a:avLst>
              <a:gd name="adj1" fmla="val -107905"/>
              <a:gd name="adj2" fmla="val 24353"/>
              <a:gd name="adj3" fmla="val 16667"/>
            </a:avLst>
          </a:prstGeom>
          <a:noFill/>
          <a:ln w="19050" algn="ctr">
            <a:solidFill>
              <a:srgbClr val="FF0000"/>
            </a:solidFill>
            <a:round/>
            <a:headEnd/>
            <a:tailEnd/>
          </a:ln>
        </p:spPr>
        <p:txBody>
          <a:bodyPr wrap="square" lIns="72000" tIns="72000" rIns="72000" bIns="72000" anchor="ctr">
            <a:noAutofit/>
          </a:bodyPr>
          <a:lstStyle/>
          <a:p>
            <a:endParaRPr lang="zh-CN" altLang="en-US" b="1" dirty="0">
              <a:solidFill>
                <a:srgbClr val="FF0000"/>
              </a:solidFill>
            </a:endParaRPr>
          </a:p>
        </p:txBody>
      </p:sp>
      <p:sp>
        <p:nvSpPr>
          <p:cNvPr id="8" name="圆角矩形标注 7"/>
          <p:cNvSpPr>
            <a:spLocks noChangeArrowheads="1"/>
          </p:cNvSpPr>
          <p:nvPr/>
        </p:nvSpPr>
        <p:spPr bwMode="auto">
          <a:xfrm>
            <a:off x="4572000" y="4033228"/>
            <a:ext cx="4214842" cy="895970"/>
          </a:xfrm>
          <a:prstGeom prst="wedgeRoundRectCallout">
            <a:avLst>
              <a:gd name="adj1" fmla="val -61925"/>
              <a:gd name="adj2" fmla="val 41927"/>
              <a:gd name="adj3" fmla="val 16667"/>
            </a:avLst>
          </a:prstGeom>
          <a:noFill/>
          <a:ln w="19050" algn="ctr">
            <a:solidFill>
              <a:srgbClr val="FF0000"/>
            </a:solidFill>
            <a:round/>
            <a:headEnd/>
            <a:tailEnd/>
          </a:ln>
        </p:spPr>
        <p:txBody>
          <a:bodyPr wrap="square" lIns="72000" tIns="72000" rIns="72000" bIns="72000" anchor="ctr">
            <a:noAutofit/>
          </a:bodyPr>
          <a:lstStyle/>
          <a:p>
            <a:endParaRPr lang="zh-CN" altLang="en-US" b="1" dirty="0">
              <a:solidFill>
                <a:srgbClr val="FF0000"/>
              </a:solidFill>
            </a:endParaRPr>
          </a:p>
        </p:txBody>
      </p:sp>
      <p:sp>
        <p:nvSpPr>
          <p:cNvPr id="9" name="圆角矩形标注 8"/>
          <p:cNvSpPr>
            <a:spLocks noChangeArrowheads="1"/>
          </p:cNvSpPr>
          <p:nvPr/>
        </p:nvSpPr>
        <p:spPr bwMode="auto">
          <a:xfrm>
            <a:off x="4572000" y="5000636"/>
            <a:ext cx="4214842" cy="857256"/>
          </a:xfrm>
          <a:prstGeom prst="wedgeRoundRectCallout">
            <a:avLst>
              <a:gd name="adj1" fmla="val -68724"/>
              <a:gd name="adj2" fmla="val 75969"/>
              <a:gd name="adj3" fmla="val 16667"/>
            </a:avLst>
          </a:prstGeom>
          <a:noFill/>
          <a:ln w="19050" algn="ctr">
            <a:solidFill>
              <a:srgbClr val="FF0000"/>
            </a:solidFill>
            <a:round/>
            <a:headEnd/>
            <a:tailEnd/>
          </a:ln>
        </p:spPr>
        <p:txBody>
          <a:bodyPr wrap="square" lIns="72000" tIns="72000" rIns="72000" bIns="72000" anchor="ctr">
            <a:noAutofit/>
          </a:bodyPr>
          <a:lstStyle/>
          <a:p>
            <a:endParaRPr lang="zh-CN" altLang="en-US" b="1" dirty="0">
              <a:solidFill>
                <a:srgbClr val="FF0000"/>
              </a:solidFill>
            </a:endParaRPr>
          </a:p>
        </p:txBody>
      </p:sp>
      <p:sp>
        <p:nvSpPr>
          <p:cNvPr id="11" name="圆角矩形 10"/>
          <p:cNvSpPr/>
          <p:nvPr/>
        </p:nvSpPr>
        <p:spPr bwMode="auto">
          <a:xfrm>
            <a:off x="357158" y="3143248"/>
            <a:ext cx="1500198" cy="100013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4"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4" presetClass="exit" presetSubtype="16" fill="hold" grpId="1" nodeType="withEffect">
                                  <p:stCondLst>
                                    <p:cond delay="0"/>
                                  </p:stCondLst>
                                  <p:childTnLst>
                                    <p:animEffect transition="out" filter="box(in)">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4" presetClass="exit" presetSubtype="16" fill="hold" grpId="1" nodeType="withEffect">
                                  <p:stCondLst>
                                    <p:cond delay="0"/>
                                  </p:stCondLst>
                                  <p:childTnLst>
                                    <p:animEffect transition="out" filter="box(in)">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4"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ox(in)">
                                      <p:cBhvr>
                                        <p:cTn id="47" dur="500"/>
                                        <p:tgtEl>
                                          <p:spTgt spid="5"/>
                                        </p:tgtEl>
                                      </p:cBhvr>
                                    </p:animEffect>
                                  </p:childTnLst>
                                </p:cTn>
                              </p:par>
                              <p:par>
                                <p:cTn id="48" presetID="4" presetClass="entr" presetSubtype="16"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ox(i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1" animBg="1"/>
      <p:bldP spid="8" grpId="1" animBg="1"/>
      <p:bldP spid="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srcRect/>
          <a:stretch>
            <a:fillRect/>
          </a:stretch>
        </p:blipFill>
        <p:spPr bwMode="auto">
          <a:xfrm>
            <a:off x="5115404" y="857232"/>
            <a:ext cx="3600000" cy="5697391"/>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smtClean="0"/>
              <a:t>表</a:t>
            </a:r>
            <a:r>
              <a:rPr lang="en-US" altLang="zh-CN" dirty="0" smtClean="0"/>
              <a:t>B.0.12  </a:t>
            </a:r>
            <a:r>
              <a:rPr lang="zh-CN" altLang="en-US" dirty="0" smtClean="0"/>
              <a:t>施工进度计划报审表</a:t>
            </a:r>
            <a:endParaRPr lang="zh-CN" altLang="en-US" dirty="0"/>
          </a:p>
        </p:txBody>
      </p:sp>
      <p:pic>
        <p:nvPicPr>
          <p:cNvPr id="21506" name="Picture 2"/>
          <p:cNvPicPr>
            <a:picLocks noChangeAspect="1" noChangeArrowheads="1"/>
          </p:cNvPicPr>
          <p:nvPr/>
        </p:nvPicPr>
        <p:blipFill>
          <a:blip r:embed="rId3"/>
          <a:srcRect l="38433" t="10742" r="27526" b="3320"/>
          <a:stretch>
            <a:fillRect/>
          </a:stretch>
        </p:blipFill>
        <p:spPr bwMode="auto">
          <a:xfrm>
            <a:off x="142844" y="928670"/>
            <a:ext cx="4127151" cy="5857892"/>
          </a:xfrm>
          <a:prstGeom prst="rect">
            <a:avLst/>
          </a:prstGeom>
          <a:noFill/>
          <a:ln w="9525">
            <a:noFill/>
            <a:miter lim="800000"/>
            <a:headEnd/>
            <a:tailEnd/>
          </a:ln>
          <a:effectLst/>
        </p:spPr>
      </p:pic>
      <p:sp>
        <p:nvSpPr>
          <p:cNvPr id="4" name="圆角矩形标注 3"/>
          <p:cNvSpPr>
            <a:spLocks noChangeArrowheads="1"/>
          </p:cNvSpPr>
          <p:nvPr/>
        </p:nvSpPr>
        <p:spPr bwMode="auto">
          <a:xfrm>
            <a:off x="4429092" y="2857496"/>
            <a:ext cx="3929122" cy="2612610"/>
          </a:xfrm>
          <a:prstGeom prst="wedgeRoundRectCallout">
            <a:avLst>
              <a:gd name="adj1" fmla="val -56176"/>
              <a:gd name="adj2" fmla="val 10093"/>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pPr algn="just"/>
            <a:r>
              <a:rPr lang="zh-CN" altLang="en-US" dirty="0" smtClean="0"/>
              <a:t>修订后规范中的表</a:t>
            </a:r>
            <a:r>
              <a:rPr lang="en-US" dirty="0" smtClean="0"/>
              <a:t>B.0.</a:t>
            </a:r>
            <a:r>
              <a:rPr lang="en-US" altLang="zh-CN" dirty="0" smtClean="0"/>
              <a:t>12</a:t>
            </a:r>
            <a:r>
              <a:rPr lang="zh-CN" altLang="en-US" dirty="0" smtClean="0"/>
              <a:t>是根据本次规范修订的内容增加的</a:t>
            </a:r>
            <a:endParaRPr lang="en-US" altLang="zh-CN" dirty="0" smtClean="0"/>
          </a:p>
          <a:p>
            <a:pPr algn="just"/>
            <a:endParaRPr lang="en-US" altLang="zh-CN" dirty="0" smtClean="0"/>
          </a:p>
          <a:p>
            <a:pPr algn="just"/>
            <a:r>
              <a:rPr lang="zh-CN" altLang="en-US" dirty="0" smtClean="0"/>
              <a:t>该表在原规范中是通用报审表</a:t>
            </a:r>
            <a:r>
              <a:rPr lang="en-US" dirty="0" smtClean="0"/>
              <a:t>A4</a:t>
            </a:r>
            <a:r>
              <a:rPr lang="zh-CN" altLang="en-US" dirty="0" smtClean="0"/>
              <a:t>表来报验</a:t>
            </a:r>
            <a:r>
              <a:rPr lang="en-US" dirty="0" smtClean="0"/>
              <a:t>/</a:t>
            </a:r>
            <a:r>
              <a:rPr lang="zh-CN" altLang="en-US" dirty="0" smtClean="0"/>
              <a:t>报审的，这次单独列出此表，主要是施工进度计划报审除了专业监理工程师审查之外还明确了应由总监理工程师来签发。</a:t>
            </a:r>
            <a:endParaRPr lang="zh-CN" altLang="en-US" b="1" dirty="0">
              <a:solidFill>
                <a:srgbClr val="FF0000"/>
              </a:solidFill>
            </a:endParaRPr>
          </a:p>
        </p:txBody>
      </p:sp>
      <p:sp>
        <p:nvSpPr>
          <p:cNvPr id="6" name="圆角矩形 5"/>
          <p:cNvSpPr/>
          <p:nvPr/>
        </p:nvSpPr>
        <p:spPr bwMode="auto">
          <a:xfrm>
            <a:off x="285720" y="3571876"/>
            <a:ext cx="3929090" cy="307183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B.0.13  </a:t>
            </a:r>
            <a:r>
              <a:rPr lang="zh-CN" altLang="en-US" dirty="0" smtClean="0"/>
              <a:t>费用索赔报审表</a:t>
            </a:r>
            <a:endParaRPr lang="zh-CN" altLang="en-US" dirty="0"/>
          </a:p>
        </p:txBody>
      </p:sp>
      <p:pic>
        <p:nvPicPr>
          <p:cNvPr id="22530" name="Picture 2"/>
          <p:cNvPicPr>
            <a:picLocks noChangeAspect="1" noChangeArrowheads="1"/>
          </p:cNvPicPr>
          <p:nvPr/>
        </p:nvPicPr>
        <p:blipFill>
          <a:blip r:embed="rId2"/>
          <a:srcRect l="37884" t="10742" r="27526" b="4297"/>
          <a:stretch>
            <a:fillRect/>
          </a:stretch>
        </p:blipFill>
        <p:spPr bwMode="auto">
          <a:xfrm>
            <a:off x="71406" y="857232"/>
            <a:ext cx="4500594" cy="6000768"/>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4963862" y="1000109"/>
            <a:ext cx="2748469" cy="3571899"/>
          </a:xfrm>
          <a:prstGeom prst="rect">
            <a:avLst/>
          </a:prstGeom>
          <a:noFill/>
          <a:ln w="9525">
            <a:solidFill>
              <a:srgbClr val="FF0000"/>
            </a:solidFill>
            <a:miter lim="800000"/>
            <a:headEnd/>
            <a:tailEnd/>
          </a:ln>
          <a:effectLst/>
        </p:spPr>
      </p:pic>
      <p:pic>
        <p:nvPicPr>
          <p:cNvPr id="22532" name="Picture 4"/>
          <p:cNvPicPr>
            <a:picLocks noChangeAspect="1" noChangeArrowheads="1"/>
          </p:cNvPicPr>
          <p:nvPr/>
        </p:nvPicPr>
        <p:blipFill>
          <a:blip r:embed="rId4"/>
          <a:srcRect/>
          <a:stretch>
            <a:fillRect/>
          </a:stretch>
        </p:blipFill>
        <p:spPr bwMode="auto">
          <a:xfrm>
            <a:off x="6178308" y="2000240"/>
            <a:ext cx="2751410" cy="3571900"/>
          </a:xfrm>
          <a:prstGeom prst="rect">
            <a:avLst/>
          </a:prstGeom>
          <a:noFill/>
          <a:ln w="9525">
            <a:solidFill>
              <a:srgbClr val="FF0000"/>
            </a:solidFill>
            <a:miter lim="800000"/>
            <a:headEnd/>
            <a:tailEnd/>
          </a:ln>
          <a:effectLst/>
        </p:spPr>
      </p:pic>
      <p:sp>
        <p:nvSpPr>
          <p:cNvPr id="6" name="圆角矩形标注 5"/>
          <p:cNvSpPr>
            <a:spLocks noChangeArrowheads="1"/>
          </p:cNvSpPr>
          <p:nvPr/>
        </p:nvSpPr>
        <p:spPr bwMode="auto">
          <a:xfrm>
            <a:off x="4857752" y="4500570"/>
            <a:ext cx="3929090" cy="2306143"/>
          </a:xfrm>
          <a:prstGeom prst="wedgeRoundRectCallout">
            <a:avLst>
              <a:gd name="adj1" fmla="val -22136"/>
              <a:gd name="adj2" fmla="val -69835"/>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修订后规范中的表</a:t>
            </a:r>
            <a:r>
              <a:rPr lang="en-US" dirty="0" smtClean="0"/>
              <a:t>B.0.</a:t>
            </a:r>
            <a:r>
              <a:rPr lang="en-US" altLang="zh-CN" dirty="0" smtClean="0"/>
              <a:t>13</a:t>
            </a:r>
            <a:r>
              <a:rPr lang="zh-CN" altLang="en-US" dirty="0" smtClean="0"/>
              <a:t>是将原规范中</a:t>
            </a:r>
            <a:r>
              <a:rPr lang="en-US" dirty="0" smtClean="0"/>
              <a:t>A8</a:t>
            </a:r>
            <a:r>
              <a:rPr lang="zh-CN" altLang="en-US" dirty="0" smtClean="0"/>
              <a:t>费用索赔申请表和</a:t>
            </a:r>
            <a:r>
              <a:rPr lang="en-US" dirty="0" smtClean="0"/>
              <a:t>B6</a:t>
            </a:r>
            <a:r>
              <a:rPr lang="zh-CN" altLang="en-US" dirty="0" smtClean="0"/>
              <a:t>费用索赔审批表合并而成，并增加了建设单位审批栏，减少了原规范在费用索赔流程中的操作环节，可提高工作效率，加强建设单位在这一环节中的作用。</a:t>
            </a:r>
            <a:endParaRPr lang="zh-CN" altLang="en-US" b="1" dirty="0">
              <a:solidFill>
                <a:srgbClr val="FF0000"/>
              </a:solidFill>
            </a:endParaRPr>
          </a:p>
        </p:txBody>
      </p:sp>
      <p:sp>
        <p:nvSpPr>
          <p:cNvPr id="7" name="圆角矩形 6"/>
          <p:cNvSpPr/>
          <p:nvPr/>
        </p:nvSpPr>
        <p:spPr bwMode="auto">
          <a:xfrm>
            <a:off x="357158" y="5786454"/>
            <a:ext cx="4071966" cy="85725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12" presetClass="entr" presetSubtype="2" fill="hold" nodeType="with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slide(fromRight)">
                                      <p:cBhvr>
                                        <p:cTn id="13" dur="500"/>
                                        <p:tgtEl>
                                          <p:spTgt spid="22531"/>
                                        </p:tgtEl>
                                      </p:cBhvr>
                                    </p:animEffect>
                                  </p:childTnLst>
                                </p:cTn>
                              </p:par>
                            </p:childTnLst>
                          </p:cTn>
                        </p:par>
                        <p:par>
                          <p:cTn id="14" fill="hold">
                            <p:stCondLst>
                              <p:cond delay="500"/>
                            </p:stCondLst>
                            <p:childTnLst>
                              <p:par>
                                <p:cTn id="15" presetID="12" presetClass="entr" presetSubtype="2" fill="hold" nodeType="after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slide(fromRight)">
                                      <p:cBhvr>
                                        <p:cTn id="1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B.0.14  </a:t>
            </a:r>
            <a:r>
              <a:rPr lang="zh-CN" altLang="en-US" dirty="0" smtClean="0"/>
              <a:t>工程临时或最终延期报审表</a:t>
            </a:r>
            <a:endParaRPr lang="zh-CN" altLang="en-US" dirty="0"/>
          </a:p>
        </p:txBody>
      </p:sp>
      <p:pic>
        <p:nvPicPr>
          <p:cNvPr id="23554" name="Picture 2"/>
          <p:cNvPicPr>
            <a:picLocks noChangeAspect="1" noChangeArrowheads="1"/>
          </p:cNvPicPr>
          <p:nvPr/>
        </p:nvPicPr>
        <p:blipFill>
          <a:blip r:embed="rId3"/>
          <a:srcRect l="37884" t="14648" r="27526" b="6250"/>
          <a:stretch>
            <a:fillRect/>
          </a:stretch>
        </p:blipFill>
        <p:spPr bwMode="auto">
          <a:xfrm>
            <a:off x="0" y="928694"/>
            <a:ext cx="4500594" cy="5786454"/>
          </a:xfrm>
          <a:prstGeom prst="rect">
            <a:avLst/>
          </a:prstGeom>
          <a:noFill/>
          <a:ln w="9525">
            <a:noFill/>
            <a:miter lim="800000"/>
            <a:headEnd/>
            <a:tailEnd/>
          </a:ln>
          <a:effectLst/>
        </p:spPr>
      </p:pic>
      <p:pic>
        <p:nvPicPr>
          <p:cNvPr id="23555" name="Picture 3"/>
          <p:cNvPicPr>
            <a:picLocks noChangeAspect="1" noChangeArrowheads="1"/>
          </p:cNvPicPr>
          <p:nvPr/>
        </p:nvPicPr>
        <p:blipFill>
          <a:blip r:embed="rId4"/>
          <a:srcRect/>
          <a:stretch>
            <a:fillRect/>
          </a:stretch>
        </p:blipFill>
        <p:spPr bwMode="auto">
          <a:xfrm>
            <a:off x="4786314" y="1071546"/>
            <a:ext cx="2582164" cy="4029067"/>
          </a:xfrm>
          <a:prstGeom prst="rect">
            <a:avLst/>
          </a:prstGeom>
          <a:noFill/>
          <a:ln w="9525">
            <a:solidFill>
              <a:srgbClr val="FF0000"/>
            </a:solidFill>
            <a:miter lim="800000"/>
            <a:headEnd/>
            <a:tailEnd/>
          </a:ln>
          <a:effectLst/>
        </p:spPr>
      </p:pic>
      <p:pic>
        <p:nvPicPr>
          <p:cNvPr id="23556" name="Picture 4"/>
          <p:cNvPicPr>
            <a:picLocks noChangeAspect="1" noChangeArrowheads="1"/>
          </p:cNvPicPr>
          <p:nvPr/>
        </p:nvPicPr>
        <p:blipFill>
          <a:blip r:embed="rId5"/>
          <a:srcRect/>
          <a:stretch>
            <a:fillRect/>
          </a:stretch>
        </p:blipFill>
        <p:spPr bwMode="auto">
          <a:xfrm>
            <a:off x="5715008" y="2024089"/>
            <a:ext cx="2479291" cy="3905241"/>
          </a:xfrm>
          <a:prstGeom prst="rect">
            <a:avLst/>
          </a:prstGeom>
          <a:noFill/>
          <a:ln w="9525">
            <a:solidFill>
              <a:srgbClr val="FF0000"/>
            </a:solidFill>
            <a:miter lim="800000"/>
            <a:headEnd/>
            <a:tailEnd/>
          </a:ln>
          <a:effectLst/>
        </p:spPr>
      </p:pic>
      <p:pic>
        <p:nvPicPr>
          <p:cNvPr id="23557" name="Picture 5"/>
          <p:cNvPicPr>
            <a:picLocks noChangeAspect="1" noChangeArrowheads="1"/>
          </p:cNvPicPr>
          <p:nvPr/>
        </p:nvPicPr>
        <p:blipFill>
          <a:blip r:embed="rId6"/>
          <a:srcRect/>
          <a:stretch>
            <a:fillRect/>
          </a:stretch>
        </p:blipFill>
        <p:spPr bwMode="auto">
          <a:xfrm>
            <a:off x="6643702" y="2928934"/>
            <a:ext cx="2440826" cy="3857628"/>
          </a:xfrm>
          <a:prstGeom prst="rect">
            <a:avLst/>
          </a:prstGeom>
          <a:noFill/>
          <a:ln w="9525">
            <a:solidFill>
              <a:srgbClr val="FF0000"/>
            </a:solidFill>
            <a:miter lim="800000"/>
            <a:headEnd/>
            <a:tailEnd/>
          </a:ln>
          <a:effectLst/>
        </p:spPr>
      </p:pic>
      <p:sp>
        <p:nvSpPr>
          <p:cNvPr id="7" name="圆角矩形标注 6"/>
          <p:cNvSpPr>
            <a:spLocks noChangeArrowheads="1"/>
          </p:cNvSpPr>
          <p:nvPr/>
        </p:nvSpPr>
        <p:spPr bwMode="auto">
          <a:xfrm>
            <a:off x="4429124" y="4328273"/>
            <a:ext cx="3929090" cy="1386743"/>
          </a:xfrm>
          <a:prstGeom prst="wedgeRoundRectCallout">
            <a:avLst>
              <a:gd name="adj1" fmla="val -5811"/>
              <a:gd name="adj2" fmla="val -91269"/>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修订后规范中的表</a:t>
            </a:r>
            <a:r>
              <a:rPr lang="en-US" dirty="0" smtClean="0"/>
              <a:t>B.0.</a:t>
            </a:r>
            <a:r>
              <a:rPr lang="en-US" altLang="zh-CN" dirty="0" smtClean="0"/>
              <a:t>14</a:t>
            </a:r>
            <a:r>
              <a:rPr lang="zh-CN" altLang="en-US" dirty="0" smtClean="0"/>
              <a:t>是将原规范中</a:t>
            </a:r>
            <a:r>
              <a:rPr lang="en-US" dirty="0" smtClean="0"/>
              <a:t>A7</a:t>
            </a:r>
            <a:r>
              <a:rPr lang="zh-CN" altLang="en-US" dirty="0" smtClean="0"/>
              <a:t>工程临时延期申请表、</a:t>
            </a:r>
            <a:r>
              <a:rPr lang="en-US" dirty="0" smtClean="0"/>
              <a:t>B4 </a:t>
            </a:r>
            <a:r>
              <a:rPr lang="zh-CN" altLang="en-US" dirty="0" smtClean="0"/>
              <a:t>工程临时延期审批表和</a:t>
            </a:r>
            <a:r>
              <a:rPr lang="en-US" dirty="0" smtClean="0"/>
              <a:t>B5</a:t>
            </a:r>
            <a:r>
              <a:rPr lang="zh-CN" altLang="en-US" dirty="0" smtClean="0"/>
              <a:t>工程最终延期审批表合并而成。</a:t>
            </a:r>
            <a:endParaRPr lang="en-US" altLang="zh-CN" dirty="0" smtClean="0"/>
          </a:p>
        </p:txBody>
      </p:sp>
      <p:sp>
        <p:nvSpPr>
          <p:cNvPr id="8" name="圆角矩形 7"/>
          <p:cNvSpPr/>
          <p:nvPr/>
        </p:nvSpPr>
        <p:spPr bwMode="auto">
          <a:xfrm>
            <a:off x="285720" y="5000660"/>
            <a:ext cx="4071966" cy="150019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
        <p:nvSpPr>
          <p:cNvPr id="9" name="矩形 8"/>
          <p:cNvSpPr/>
          <p:nvPr/>
        </p:nvSpPr>
        <p:spPr>
          <a:xfrm>
            <a:off x="4643438" y="1500174"/>
            <a:ext cx="3929090" cy="4214842"/>
          </a:xfrm>
          <a:prstGeom prst="rect">
            <a:avLst/>
          </a:prstGeom>
          <a:solidFill>
            <a:schemeClr val="bg1"/>
          </a:solidFill>
        </p:spPr>
        <p:txBody>
          <a:bodyPr wrap="square">
            <a:noAutofit/>
          </a:bodyPr>
          <a:lstStyle/>
          <a:p>
            <a:r>
              <a:rPr lang="en-US" b="1" dirty="0" smtClean="0"/>
              <a:t>6.5.2 </a:t>
            </a:r>
            <a:r>
              <a:rPr lang="zh-CN" altLang="en-US" dirty="0" smtClean="0"/>
              <a:t>当影响工期事件具有持续性时，项目监理机构应对施工单位提交的阶段性工程临时延期报审表进行审查，并应签署工程临时延期审核意见后</a:t>
            </a:r>
            <a:r>
              <a:rPr lang="zh-CN" altLang="en-US" dirty="0" smtClean="0">
                <a:solidFill>
                  <a:srgbClr val="FF0000"/>
                </a:solidFill>
              </a:rPr>
              <a:t>报建设单位。</a:t>
            </a:r>
          </a:p>
          <a:p>
            <a:r>
              <a:rPr lang="zh-CN" altLang="en-US" dirty="0" smtClean="0"/>
              <a:t>当影响工期事件结束后，项目监理机构应对施工单位提交的工程最终延期报审表进行审查，并应签署工程最终延期审核意见后</a:t>
            </a:r>
            <a:r>
              <a:rPr lang="zh-CN" altLang="en-US" dirty="0" smtClean="0">
                <a:solidFill>
                  <a:srgbClr val="FF0000"/>
                </a:solidFill>
              </a:rPr>
              <a:t>报建设单位</a:t>
            </a:r>
            <a:r>
              <a:rPr lang="zh-CN" altLang="en-US" dirty="0" smtClean="0"/>
              <a:t>。</a:t>
            </a:r>
          </a:p>
          <a:p>
            <a:r>
              <a:rPr lang="zh-CN" altLang="en-US" dirty="0" smtClean="0"/>
              <a:t>工程临时延期报审表和工程最终延期报审表应按本规范表</a:t>
            </a:r>
            <a:r>
              <a:rPr lang="en-US" dirty="0" smtClean="0"/>
              <a:t>B.0.14</a:t>
            </a:r>
            <a:r>
              <a:rPr lang="zh-CN" altLang="en-US" dirty="0" smtClean="0"/>
              <a:t>的要求填写。</a:t>
            </a:r>
          </a:p>
          <a:p>
            <a:pPr>
              <a:spcBef>
                <a:spcPts val="1200"/>
              </a:spcBef>
            </a:pPr>
            <a:r>
              <a:rPr lang="en-US" b="1" dirty="0" smtClean="0"/>
              <a:t>6.5.3 </a:t>
            </a:r>
            <a:r>
              <a:rPr lang="zh-CN" altLang="en-US" dirty="0" smtClean="0"/>
              <a:t>项目监理机构在作出工程临时延期批准和工程最终延期批准前，</a:t>
            </a:r>
            <a:r>
              <a:rPr lang="zh-CN" altLang="en-US" dirty="0" smtClean="0">
                <a:solidFill>
                  <a:srgbClr val="FF0000"/>
                </a:solidFill>
              </a:rPr>
              <a:t>均应与建设单位和施工单位协商。</a:t>
            </a:r>
          </a:p>
        </p:txBody>
      </p:sp>
      <p:sp>
        <p:nvSpPr>
          <p:cNvPr id="10" name="圆角矩形标注 9"/>
          <p:cNvSpPr>
            <a:spLocks noChangeArrowheads="1"/>
          </p:cNvSpPr>
          <p:nvPr/>
        </p:nvSpPr>
        <p:spPr bwMode="auto">
          <a:xfrm>
            <a:off x="357158" y="2786058"/>
            <a:ext cx="3929090" cy="1386743"/>
          </a:xfrm>
          <a:prstGeom prst="wedgeRoundRectCallout">
            <a:avLst>
              <a:gd name="adj1" fmla="val -29431"/>
              <a:gd name="adj2" fmla="val 106547"/>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因涉及合同工期延长，需建设单位审批同意，故增加了建设单位审批栏，同时有利于减少中间环节，提高工作效率。</a:t>
            </a:r>
            <a:endParaRPr lang="zh-CN" alt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animEffect transition="in" filter="fade">
                                      <p:cBhvr>
                                        <p:cTn id="9" dur="500"/>
                                        <p:tgtEl>
                                          <p:spTgt spid="2355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p:cTn id="13" dur="500" fill="hold"/>
                                        <p:tgtEl>
                                          <p:spTgt spid="23556"/>
                                        </p:tgtEl>
                                        <p:attrNameLst>
                                          <p:attrName>ppt_w</p:attrName>
                                        </p:attrNameLst>
                                      </p:cBhvr>
                                      <p:tavLst>
                                        <p:tav tm="0">
                                          <p:val>
                                            <p:fltVal val="0"/>
                                          </p:val>
                                        </p:tav>
                                        <p:tav tm="100000">
                                          <p:val>
                                            <p:strVal val="#ppt_w"/>
                                          </p:val>
                                        </p:tav>
                                      </p:tavLst>
                                    </p:anim>
                                    <p:anim calcmode="lin" valueType="num">
                                      <p:cBhvr>
                                        <p:cTn id="14" dur="500" fill="hold"/>
                                        <p:tgtEl>
                                          <p:spTgt spid="23556"/>
                                        </p:tgtEl>
                                        <p:attrNameLst>
                                          <p:attrName>ppt_h</p:attrName>
                                        </p:attrNameLst>
                                      </p:cBhvr>
                                      <p:tavLst>
                                        <p:tav tm="0">
                                          <p:val>
                                            <p:fltVal val="0"/>
                                          </p:val>
                                        </p:tav>
                                        <p:tav tm="100000">
                                          <p:val>
                                            <p:strVal val="#ppt_h"/>
                                          </p:val>
                                        </p:tav>
                                      </p:tavLst>
                                    </p:anim>
                                    <p:animEffect transition="in" filter="fade">
                                      <p:cBhvr>
                                        <p:cTn id="15" dur="500"/>
                                        <p:tgtEl>
                                          <p:spTgt spid="23556"/>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p:cTn id="19" dur="500" fill="hold"/>
                                        <p:tgtEl>
                                          <p:spTgt spid="23557"/>
                                        </p:tgtEl>
                                        <p:attrNameLst>
                                          <p:attrName>ppt_w</p:attrName>
                                        </p:attrNameLst>
                                      </p:cBhvr>
                                      <p:tavLst>
                                        <p:tav tm="0">
                                          <p:val>
                                            <p:fltVal val="0"/>
                                          </p:val>
                                        </p:tav>
                                        <p:tav tm="100000">
                                          <p:val>
                                            <p:strVal val="#ppt_w"/>
                                          </p:val>
                                        </p:tav>
                                      </p:tavLst>
                                    </p:anim>
                                    <p:anim calcmode="lin" valueType="num">
                                      <p:cBhvr>
                                        <p:cTn id="20" dur="500" fill="hold"/>
                                        <p:tgtEl>
                                          <p:spTgt spid="23557"/>
                                        </p:tgtEl>
                                        <p:attrNameLst>
                                          <p:attrName>ppt_h</p:attrName>
                                        </p:attrNameLst>
                                      </p:cBhvr>
                                      <p:tavLst>
                                        <p:tav tm="0">
                                          <p:val>
                                            <p:fltVal val="0"/>
                                          </p:val>
                                        </p:tav>
                                        <p:tav tm="100000">
                                          <p:val>
                                            <p:strVal val="#ppt_h"/>
                                          </p:val>
                                        </p:tav>
                                      </p:tavLst>
                                    </p:anim>
                                    <p:animEffect transition="in" filter="fade">
                                      <p:cBhvr>
                                        <p:cTn id="21" dur="500"/>
                                        <p:tgtEl>
                                          <p:spTgt spid="2355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7"/>
                                        </p:tgtEl>
                                        <p:attrNameLst>
                                          <p:attrName>style.visibility</p:attrName>
                                        </p:attrNameLst>
                                      </p:cBhvr>
                                      <p:to>
                                        <p:strVal val="hidden"/>
                                      </p:to>
                                    </p:set>
                                  </p:childTnLst>
                                </p:cTn>
                              </p:par>
                              <p:par>
                                <p:cTn id="32" presetID="53"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4"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ox(in)">
                                      <p:cBhvr>
                                        <p:cTn id="39" dur="500"/>
                                        <p:tgtEl>
                                          <p:spTgt spid="9"/>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C.0.1  </a:t>
            </a:r>
            <a:r>
              <a:rPr lang="zh-CN" altLang="en-US" dirty="0" smtClean="0"/>
              <a:t>工作联系单</a:t>
            </a:r>
            <a:endParaRPr lang="zh-CN" altLang="en-US" dirty="0"/>
          </a:p>
        </p:txBody>
      </p:sp>
      <p:pic>
        <p:nvPicPr>
          <p:cNvPr id="24578" name="Picture 2"/>
          <p:cNvPicPr>
            <a:picLocks noChangeAspect="1" noChangeArrowheads="1"/>
          </p:cNvPicPr>
          <p:nvPr/>
        </p:nvPicPr>
        <p:blipFill>
          <a:blip r:embed="rId2"/>
          <a:srcRect l="38433" t="15625" r="27526" b="4297"/>
          <a:stretch>
            <a:fillRect/>
          </a:stretch>
        </p:blipFill>
        <p:spPr bwMode="auto">
          <a:xfrm>
            <a:off x="71406" y="928670"/>
            <a:ext cx="4429156" cy="5857916"/>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5000628" y="866793"/>
            <a:ext cx="3643338" cy="5816741"/>
          </a:xfrm>
          <a:prstGeom prst="rect">
            <a:avLst/>
          </a:prstGeom>
          <a:noFill/>
          <a:ln w="9525">
            <a:noFill/>
            <a:miter lim="800000"/>
            <a:headEnd/>
            <a:tailEnd/>
          </a:ln>
          <a:effectLst/>
        </p:spPr>
      </p:pic>
      <p:sp>
        <p:nvSpPr>
          <p:cNvPr id="5" name="圆角矩形标注 4"/>
          <p:cNvSpPr>
            <a:spLocks noChangeArrowheads="1"/>
          </p:cNvSpPr>
          <p:nvPr/>
        </p:nvSpPr>
        <p:spPr bwMode="auto">
          <a:xfrm>
            <a:off x="428596" y="3214686"/>
            <a:ext cx="3857652" cy="1693209"/>
          </a:xfrm>
          <a:prstGeom prst="wedgeRoundRectCallout">
            <a:avLst>
              <a:gd name="adj1" fmla="val 8667"/>
              <a:gd name="adj2" fmla="val -172567"/>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修订后规范的表</a:t>
            </a:r>
            <a:r>
              <a:rPr lang="en-US" altLang="zh-CN" dirty="0" smtClean="0"/>
              <a:t>C</a:t>
            </a:r>
            <a:r>
              <a:rPr lang="en-US" dirty="0" smtClean="0"/>
              <a:t>.0.1</a:t>
            </a:r>
            <a:r>
              <a:rPr lang="zh-CN" altLang="en-US" dirty="0" smtClean="0"/>
              <a:t>沿用原规范</a:t>
            </a:r>
            <a:r>
              <a:rPr lang="en-US" dirty="0" smtClean="0"/>
              <a:t>C1</a:t>
            </a:r>
            <a:r>
              <a:rPr lang="zh-CN" altLang="en-US" dirty="0" smtClean="0"/>
              <a:t>表的内容。</a:t>
            </a:r>
            <a:endParaRPr lang="en-US" altLang="zh-CN" dirty="0" smtClean="0"/>
          </a:p>
          <a:p>
            <a:endParaRPr lang="en-US" altLang="zh-CN" dirty="0" smtClean="0"/>
          </a:p>
          <a:p>
            <a:r>
              <a:rPr lang="zh-CN" altLang="en-US" dirty="0" smtClean="0"/>
              <a:t>为与修订后规范正文中的名称统一，表名改为“工作联系单”。</a:t>
            </a:r>
            <a:endParaRPr lang="zh-CN" altLang="en-US" b="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C.0.2  </a:t>
            </a:r>
            <a:r>
              <a:rPr lang="zh-CN" altLang="en-US" dirty="0" smtClean="0"/>
              <a:t>工程变更单</a:t>
            </a:r>
            <a:endParaRPr lang="zh-CN" altLang="en-US" dirty="0"/>
          </a:p>
        </p:txBody>
      </p:sp>
      <p:pic>
        <p:nvPicPr>
          <p:cNvPr id="25602" name="Picture 2"/>
          <p:cNvPicPr>
            <a:picLocks noChangeAspect="1" noChangeArrowheads="1"/>
          </p:cNvPicPr>
          <p:nvPr/>
        </p:nvPicPr>
        <p:blipFill>
          <a:blip r:embed="rId3"/>
          <a:srcRect l="38433" t="14648" r="27526" b="9179"/>
          <a:stretch>
            <a:fillRect/>
          </a:stretch>
        </p:blipFill>
        <p:spPr bwMode="auto">
          <a:xfrm>
            <a:off x="16473" y="857256"/>
            <a:ext cx="4769841" cy="6000768"/>
          </a:xfrm>
          <a:prstGeom prst="rect">
            <a:avLst/>
          </a:prstGeom>
          <a:noFill/>
          <a:ln w="9525">
            <a:noFill/>
            <a:miter lim="800000"/>
            <a:headEnd/>
            <a:tailEnd/>
          </a:ln>
          <a:effectLst/>
        </p:spPr>
      </p:pic>
      <p:pic>
        <p:nvPicPr>
          <p:cNvPr id="25603" name="Picture 3"/>
          <p:cNvPicPr>
            <a:picLocks noChangeAspect="1" noChangeArrowheads="1"/>
          </p:cNvPicPr>
          <p:nvPr/>
        </p:nvPicPr>
        <p:blipFill>
          <a:blip r:embed="rId4"/>
          <a:srcRect/>
          <a:stretch>
            <a:fillRect/>
          </a:stretch>
        </p:blipFill>
        <p:spPr bwMode="auto">
          <a:xfrm>
            <a:off x="5072066" y="857231"/>
            <a:ext cx="3643338" cy="5690747"/>
          </a:xfrm>
          <a:prstGeom prst="rect">
            <a:avLst/>
          </a:prstGeom>
          <a:noFill/>
          <a:ln w="9525">
            <a:noFill/>
            <a:miter lim="800000"/>
            <a:headEnd/>
            <a:tailEnd/>
          </a:ln>
          <a:effectLst/>
        </p:spPr>
      </p:pic>
      <p:sp>
        <p:nvSpPr>
          <p:cNvPr id="5" name="圆角矩形标注 4"/>
          <p:cNvSpPr>
            <a:spLocks noChangeArrowheads="1"/>
          </p:cNvSpPr>
          <p:nvPr/>
        </p:nvSpPr>
        <p:spPr bwMode="auto">
          <a:xfrm>
            <a:off x="1857356" y="1928802"/>
            <a:ext cx="2857520" cy="1693209"/>
          </a:xfrm>
          <a:prstGeom prst="wedgeRoundRectCallout">
            <a:avLst>
              <a:gd name="adj1" fmla="val 51245"/>
              <a:gd name="adj2" fmla="val 61921"/>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修订后规范中的表</a:t>
            </a:r>
            <a:r>
              <a:rPr lang="en-US" altLang="zh-CN" dirty="0" smtClean="0"/>
              <a:t>C</a:t>
            </a:r>
            <a:r>
              <a:rPr lang="en-US" dirty="0" smtClean="0"/>
              <a:t>.0.2</a:t>
            </a:r>
            <a:r>
              <a:rPr lang="zh-CN" altLang="en-US" dirty="0" smtClean="0"/>
              <a:t>是根据原规范中</a:t>
            </a:r>
            <a:r>
              <a:rPr lang="en-US" dirty="0" smtClean="0"/>
              <a:t>C2</a:t>
            </a:r>
            <a:r>
              <a:rPr lang="zh-CN" altLang="en-US" dirty="0" smtClean="0"/>
              <a:t>表并结合修订后规范第</a:t>
            </a:r>
            <a:r>
              <a:rPr lang="en-US" dirty="0" smtClean="0"/>
              <a:t>6.3.1</a:t>
            </a:r>
            <a:r>
              <a:rPr lang="zh-CN" altLang="en-US" dirty="0" smtClean="0"/>
              <a:t>条、第</a:t>
            </a:r>
            <a:r>
              <a:rPr lang="en-US" dirty="0" smtClean="0"/>
              <a:t>6.3.</a:t>
            </a:r>
            <a:r>
              <a:rPr lang="en-US" altLang="zh-CN" dirty="0" smtClean="0"/>
              <a:t>2</a:t>
            </a:r>
            <a:r>
              <a:rPr lang="zh-CN" altLang="en-US" dirty="0" smtClean="0"/>
              <a:t>条的具体内容修订而成。</a:t>
            </a:r>
            <a:endParaRPr lang="zh-CN" altLang="en-US" b="1" dirty="0">
              <a:solidFill>
                <a:srgbClr val="FF0000"/>
              </a:solidFill>
            </a:endParaRPr>
          </a:p>
        </p:txBody>
      </p:sp>
      <p:sp>
        <p:nvSpPr>
          <p:cNvPr id="7" name="圆角矩形 6"/>
          <p:cNvSpPr/>
          <p:nvPr/>
        </p:nvSpPr>
        <p:spPr bwMode="auto">
          <a:xfrm>
            <a:off x="214282" y="4000504"/>
            <a:ext cx="4429156" cy="100013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
        <p:nvSpPr>
          <p:cNvPr id="8" name="矩形 7"/>
          <p:cNvSpPr/>
          <p:nvPr/>
        </p:nvSpPr>
        <p:spPr>
          <a:xfrm>
            <a:off x="4786314" y="857232"/>
            <a:ext cx="3929090" cy="5643602"/>
          </a:xfrm>
          <a:prstGeom prst="rect">
            <a:avLst/>
          </a:prstGeom>
          <a:solidFill>
            <a:schemeClr val="bg1"/>
          </a:solidFill>
        </p:spPr>
        <p:txBody>
          <a:bodyPr wrap="square">
            <a:noAutofit/>
          </a:bodyPr>
          <a:lstStyle/>
          <a:p>
            <a:pPr>
              <a:spcBef>
                <a:spcPts val="800"/>
              </a:spcBef>
            </a:pPr>
            <a:r>
              <a:rPr lang="en-US" b="1" dirty="0" smtClean="0"/>
              <a:t>6.3.1 </a:t>
            </a:r>
            <a:r>
              <a:rPr lang="zh-CN" altLang="en-US" dirty="0" smtClean="0"/>
              <a:t>项目监理机构可按下列程序处理施工单位提出的工程变更：</a:t>
            </a:r>
          </a:p>
          <a:p>
            <a:pPr>
              <a:spcBef>
                <a:spcPts val="800"/>
              </a:spcBef>
            </a:pPr>
            <a:r>
              <a:rPr lang="en-US" dirty="0" smtClean="0"/>
              <a:t>1 </a:t>
            </a:r>
            <a:r>
              <a:rPr lang="zh-CN" altLang="en-US" dirty="0" smtClean="0"/>
              <a:t>总监理工程师组织专业监理工程师审查施工单位提出的工程变更申请，提出审查意见。对涉及工程设计文件修改的工程变更，应由建设单位转交原设计单位修改工程设计文件。必要时，项目监理机构应建议建设单位组织设计、施工等单位召开论证工程设计文件的修改方案的专题会议。</a:t>
            </a:r>
          </a:p>
          <a:p>
            <a:pPr>
              <a:spcBef>
                <a:spcPts val="800"/>
              </a:spcBef>
            </a:pPr>
            <a:r>
              <a:rPr lang="en-US" dirty="0" smtClean="0">
                <a:solidFill>
                  <a:srgbClr val="FF0000"/>
                </a:solidFill>
              </a:rPr>
              <a:t>2 </a:t>
            </a:r>
            <a:r>
              <a:rPr lang="zh-CN" altLang="en-US" dirty="0" smtClean="0">
                <a:solidFill>
                  <a:srgbClr val="FF0000"/>
                </a:solidFill>
              </a:rPr>
              <a:t>总监理工程师组织专业监理工程师对工程变更费用及工期影响作出评估。</a:t>
            </a:r>
          </a:p>
          <a:p>
            <a:pPr>
              <a:spcBef>
                <a:spcPts val="800"/>
              </a:spcBef>
            </a:pPr>
            <a:r>
              <a:rPr lang="en-US" dirty="0" smtClean="0">
                <a:solidFill>
                  <a:srgbClr val="FF0000"/>
                </a:solidFill>
              </a:rPr>
              <a:t>3 </a:t>
            </a:r>
            <a:r>
              <a:rPr lang="zh-CN" altLang="en-US" dirty="0" smtClean="0">
                <a:solidFill>
                  <a:srgbClr val="FF0000"/>
                </a:solidFill>
              </a:rPr>
              <a:t>总监理工程师组织建设单位、施工单位等共同协商确定工程变更费用及工期变化，会签工程变更单。</a:t>
            </a:r>
          </a:p>
          <a:p>
            <a:pPr>
              <a:spcBef>
                <a:spcPts val="800"/>
              </a:spcBef>
            </a:pPr>
            <a:r>
              <a:rPr lang="en-US" dirty="0" smtClean="0"/>
              <a:t>4 </a:t>
            </a:r>
            <a:r>
              <a:rPr lang="zh-CN" altLang="en-US" dirty="0" smtClean="0"/>
              <a:t>项目监理机构根据批准的工程变更文件监督施工单位实施工程变更。</a:t>
            </a:r>
            <a:endParaRPr lang="en-US" altLang="zh-CN" dirty="0" smtClean="0"/>
          </a:p>
          <a:p>
            <a:endParaRPr lang="en-US" altLang="zh-CN" dirty="0" smtClean="0">
              <a:solidFill>
                <a:srgbClr val="FF0000"/>
              </a:solidFill>
            </a:endParaRPr>
          </a:p>
          <a:p>
            <a:r>
              <a:rPr lang="en-US" b="1" dirty="0" smtClean="0"/>
              <a:t>6.3.2 </a:t>
            </a:r>
            <a:r>
              <a:rPr lang="zh-CN" altLang="en-US" dirty="0" smtClean="0"/>
              <a:t>工程变更单应按本规范表</a:t>
            </a:r>
            <a:r>
              <a:rPr lang="en-US" dirty="0" smtClean="0"/>
              <a:t>C.0.2</a:t>
            </a:r>
            <a:r>
              <a:rPr lang="zh-CN" altLang="en-US" dirty="0" smtClean="0"/>
              <a:t>的要求填写。</a:t>
            </a:r>
            <a:endParaRPr lang="zh-CN" altLang="en-US" dirty="0" smtClean="0">
              <a:solidFill>
                <a:srgbClr val="FF0000"/>
              </a:solidFill>
            </a:endParaRPr>
          </a:p>
        </p:txBody>
      </p:sp>
      <p:sp>
        <p:nvSpPr>
          <p:cNvPr id="9" name="圆角矩形 8"/>
          <p:cNvSpPr/>
          <p:nvPr/>
        </p:nvSpPr>
        <p:spPr bwMode="auto">
          <a:xfrm>
            <a:off x="214282" y="5000636"/>
            <a:ext cx="4429156" cy="157163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000000"/>
              </a:buClr>
              <a:buSzTx/>
              <a:buFontTx/>
              <a:buNone/>
              <a:tabLst/>
            </a:pP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endParaRPr>
          </a:p>
        </p:txBody>
      </p:sp>
      <p:sp>
        <p:nvSpPr>
          <p:cNvPr id="10" name="圆角矩形标注 9"/>
          <p:cNvSpPr>
            <a:spLocks noChangeArrowheads="1"/>
          </p:cNvSpPr>
          <p:nvPr/>
        </p:nvSpPr>
        <p:spPr bwMode="auto">
          <a:xfrm>
            <a:off x="5000628" y="2683071"/>
            <a:ext cx="3786214" cy="3532011"/>
          </a:xfrm>
          <a:prstGeom prst="wedgeRoundRectCallout">
            <a:avLst>
              <a:gd name="adj1" fmla="val -59232"/>
              <a:gd name="adj2" fmla="val 29729"/>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pPr algn="just"/>
            <a:r>
              <a:rPr lang="zh-CN" altLang="en-US" dirty="0" smtClean="0"/>
              <a:t>发生工程变更，无论是由设计单位或建设单位或施工单位提出的，均应经过建设单位、设计单位、施工单位和工程监理单位的签认，并通过总监理工程师下达变更指令后，施工单位方可进行施工。</a:t>
            </a:r>
          </a:p>
          <a:p>
            <a:pPr algn="just"/>
            <a:endParaRPr lang="en-US" altLang="zh-CN" dirty="0" smtClean="0"/>
          </a:p>
          <a:p>
            <a:pPr algn="just"/>
            <a:r>
              <a:rPr lang="zh-CN" altLang="en-US" dirty="0" smtClean="0"/>
              <a:t>工程变更需要修改工程设计文件，涉及消防、人防、环保、节能、结构等内容的，应按规定经有关部门重新审查。</a:t>
            </a:r>
            <a:endParaRPr lang="zh-CN" altLang="en-US" b="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4"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表</a:t>
            </a:r>
            <a:r>
              <a:rPr lang="en-US" altLang="zh-CN" dirty="0" smtClean="0"/>
              <a:t>C.0.3  </a:t>
            </a:r>
            <a:r>
              <a:rPr lang="zh-CN" altLang="en-US" dirty="0" smtClean="0"/>
              <a:t>索赔意向通知书</a:t>
            </a:r>
            <a:endParaRPr lang="zh-CN" altLang="en-US" dirty="0"/>
          </a:p>
        </p:txBody>
      </p:sp>
      <p:pic>
        <p:nvPicPr>
          <p:cNvPr id="27649" name="Picture 1"/>
          <p:cNvPicPr>
            <a:picLocks noChangeAspect="1" noChangeArrowheads="1"/>
          </p:cNvPicPr>
          <p:nvPr/>
        </p:nvPicPr>
        <p:blipFill>
          <a:blip r:embed="rId2"/>
          <a:srcRect l="34041" t="14648" r="28623" b="3320"/>
          <a:stretch>
            <a:fillRect/>
          </a:stretch>
        </p:blipFill>
        <p:spPr bwMode="auto">
          <a:xfrm>
            <a:off x="142844" y="857208"/>
            <a:ext cx="4857784" cy="6000792"/>
          </a:xfrm>
          <a:prstGeom prst="rect">
            <a:avLst/>
          </a:prstGeom>
          <a:noFill/>
          <a:ln w="9525">
            <a:noFill/>
            <a:miter lim="800000"/>
            <a:headEnd/>
            <a:tailEnd/>
          </a:ln>
          <a:effectLst/>
        </p:spPr>
      </p:pic>
      <p:sp>
        <p:nvSpPr>
          <p:cNvPr id="4" name="圆角矩形标注 3"/>
          <p:cNvSpPr>
            <a:spLocks noChangeArrowheads="1"/>
          </p:cNvSpPr>
          <p:nvPr/>
        </p:nvSpPr>
        <p:spPr bwMode="auto">
          <a:xfrm>
            <a:off x="642910" y="3714752"/>
            <a:ext cx="3929090" cy="1080276"/>
          </a:xfrm>
          <a:prstGeom prst="wedgeRoundRectCallout">
            <a:avLst>
              <a:gd name="adj1" fmla="val 40054"/>
              <a:gd name="adj2" fmla="val -89843"/>
              <a:gd name="adj3" fmla="val 16667"/>
            </a:avLst>
          </a:prstGeom>
          <a:solidFill>
            <a:srgbClr val="00FFFF"/>
          </a:solidFill>
          <a:ln w="6350" algn="ctr">
            <a:solidFill>
              <a:schemeClr val="tx1"/>
            </a:solidFill>
            <a:round/>
            <a:headEnd/>
            <a:tailEnd/>
          </a:ln>
        </p:spPr>
        <p:txBody>
          <a:bodyPr wrap="square" lIns="72000" tIns="72000" rIns="72000" bIns="72000" anchor="ctr">
            <a:spAutoFit/>
          </a:bodyPr>
          <a:lstStyle/>
          <a:p>
            <a:r>
              <a:rPr lang="zh-CN" altLang="en-US" dirty="0" smtClean="0"/>
              <a:t>表</a:t>
            </a:r>
            <a:r>
              <a:rPr lang="en-US" altLang="zh-CN" dirty="0" smtClean="0"/>
              <a:t>C</a:t>
            </a:r>
            <a:r>
              <a:rPr lang="en-US" dirty="0" smtClean="0"/>
              <a:t>.0.3</a:t>
            </a:r>
            <a:r>
              <a:rPr lang="zh-CN" altLang="en-US" dirty="0" smtClean="0"/>
              <a:t>是根据本次规范第</a:t>
            </a:r>
            <a:r>
              <a:rPr lang="en-US" dirty="0" smtClean="0"/>
              <a:t>6.4.3</a:t>
            </a:r>
            <a:r>
              <a:rPr lang="zh-CN" altLang="en-US" dirty="0" smtClean="0"/>
              <a:t>条、第</a:t>
            </a:r>
            <a:r>
              <a:rPr lang="en-US" dirty="0" smtClean="0"/>
              <a:t>6.4.</a:t>
            </a:r>
            <a:r>
              <a:rPr lang="en-US" altLang="zh-CN" dirty="0" smtClean="0"/>
              <a:t>4</a:t>
            </a:r>
            <a:r>
              <a:rPr lang="zh-CN" altLang="en-US" dirty="0" smtClean="0"/>
              <a:t>条修订的内容增加的索赔意向通知书。</a:t>
            </a:r>
            <a:endParaRPr lang="zh-CN" altLang="en-US" b="1" dirty="0">
              <a:solidFill>
                <a:srgbClr val="FF0000"/>
              </a:solidFill>
            </a:endParaRPr>
          </a:p>
        </p:txBody>
      </p:sp>
      <p:sp>
        <p:nvSpPr>
          <p:cNvPr id="5" name="矩形 4"/>
          <p:cNvSpPr/>
          <p:nvPr/>
        </p:nvSpPr>
        <p:spPr>
          <a:xfrm>
            <a:off x="5000628" y="1142984"/>
            <a:ext cx="3929090" cy="4714908"/>
          </a:xfrm>
          <a:prstGeom prst="rect">
            <a:avLst/>
          </a:prstGeom>
          <a:solidFill>
            <a:schemeClr val="bg1"/>
          </a:solidFill>
        </p:spPr>
        <p:txBody>
          <a:bodyPr wrap="square">
            <a:noAutofit/>
          </a:bodyPr>
          <a:lstStyle/>
          <a:p>
            <a:pPr>
              <a:spcBef>
                <a:spcPts val="1200"/>
              </a:spcBef>
            </a:pPr>
            <a:r>
              <a:rPr lang="en-US" b="1" dirty="0" smtClean="0"/>
              <a:t>6.4.3</a:t>
            </a:r>
            <a:r>
              <a:rPr lang="zh-CN" altLang="en-US" b="1" dirty="0" smtClean="0"/>
              <a:t>项目监理机构可按以下程序处理施工单位提出的费用索赔：</a:t>
            </a:r>
            <a:endParaRPr lang="zh-CN" altLang="en-US" dirty="0" smtClean="0"/>
          </a:p>
          <a:p>
            <a:pPr indent="177800">
              <a:spcBef>
                <a:spcPts val="1200"/>
              </a:spcBef>
            </a:pPr>
            <a:r>
              <a:rPr lang="en-US" dirty="0" smtClean="0"/>
              <a:t>1 </a:t>
            </a:r>
            <a:r>
              <a:rPr lang="zh-CN" altLang="en-US" dirty="0" smtClean="0"/>
              <a:t>受理施工单位在施工合同约定的期限内提交的费用索赔意向通知书。</a:t>
            </a:r>
          </a:p>
          <a:p>
            <a:pPr indent="177800">
              <a:spcBef>
                <a:spcPts val="1200"/>
              </a:spcBef>
            </a:pPr>
            <a:r>
              <a:rPr lang="en-US" dirty="0" smtClean="0"/>
              <a:t>2 </a:t>
            </a:r>
            <a:r>
              <a:rPr lang="zh-CN" altLang="en-US" dirty="0" smtClean="0"/>
              <a:t>收集与索赔有关的资料。</a:t>
            </a:r>
          </a:p>
          <a:p>
            <a:pPr indent="177800">
              <a:spcBef>
                <a:spcPts val="1200"/>
              </a:spcBef>
            </a:pPr>
            <a:r>
              <a:rPr lang="en-US" dirty="0" smtClean="0"/>
              <a:t>3 </a:t>
            </a:r>
            <a:r>
              <a:rPr lang="zh-CN" altLang="en-US" dirty="0" smtClean="0"/>
              <a:t>受理施工单位在施工合同约定的期限内提交的费用索赔报审表。</a:t>
            </a:r>
          </a:p>
          <a:p>
            <a:pPr indent="177800">
              <a:spcBef>
                <a:spcPts val="1200"/>
              </a:spcBef>
            </a:pPr>
            <a:r>
              <a:rPr lang="en-US" dirty="0" smtClean="0"/>
              <a:t>4 </a:t>
            </a:r>
            <a:r>
              <a:rPr lang="zh-CN" altLang="en-US" dirty="0" smtClean="0"/>
              <a:t>审查费用索赔报审表。需要施工单位进一步提交详细资料的，应在施工合同约定的期限内发出通知。</a:t>
            </a:r>
          </a:p>
          <a:p>
            <a:pPr indent="177800">
              <a:spcBef>
                <a:spcPts val="1200"/>
              </a:spcBef>
            </a:pPr>
            <a:r>
              <a:rPr lang="zh-CN" altLang="en-US" dirty="0" smtClean="0"/>
              <a:t> </a:t>
            </a:r>
            <a:r>
              <a:rPr lang="en-US" dirty="0" smtClean="0"/>
              <a:t>5 </a:t>
            </a:r>
            <a:r>
              <a:rPr lang="zh-CN" altLang="en-US" dirty="0" smtClean="0"/>
              <a:t>与建设单位和施工单位协商一致后，在施工合同约定的期限内签发费用索赔报审表，并报建设单位。</a:t>
            </a:r>
            <a:endParaRPr lang="en-US" altLang="zh-CN" dirty="0" smtClean="0"/>
          </a:p>
          <a:p>
            <a:endParaRPr lang="zh-CN" altLang="en-US" dirty="0" smtClean="0"/>
          </a:p>
          <a:p>
            <a:r>
              <a:rPr lang="en-US" b="1" dirty="0" smtClean="0"/>
              <a:t>6.4.4  </a:t>
            </a:r>
            <a:r>
              <a:rPr lang="zh-CN" altLang="en-US" b="1" u="sng" dirty="0" smtClean="0">
                <a:solidFill>
                  <a:srgbClr val="FF0000"/>
                </a:solidFill>
              </a:rPr>
              <a:t>费用索赔意向通知书应按本规范表</a:t>
            </a:r>
            <a:r>
              <a:rPr lang="en-US" b="1" u="sng" dirty="0" smtClean="0">
                <a:solidFill>
                  <a:srgbClr val="FF0000"/>
                </a:solidFill>
              </a:rPr>
              <a:t>C.0.3</a:t>
            </a:r>
            <a:r>
              <a:rPr lang="zh-CN" altLang="en-US" b="1" u="sng" dirty="0" smtClean="0">
                <a:solidFill>
                  <a:srgbClr val="FF0000"/>
                </a:solidFill>
              </a:rPr>
              <a:t>的要求填写；</a:t>
            </a:r>
            <a:r>
              <a:rPr lang="zh-CN" altLang="en-US" b="1" dirty="0" smtClean="0"/>
              <a:t>费用索赔报审表应按本规范表</a:t>
            </a:r>
            <a:r>
              <a:rPr lang="en-US" b="1" dirty="0" smtClean="0"/>
              <a:t>B.0.13</a:t>
            </a:r>
            <a:r>
              <a:rPr lang="zh-CN" altLang="en-US" b="1" dirty="0" smtClean="0"/>
              <a:t>的要求填写。</a:t>
            </a:r>
            <a:endParaRPr lang="zh-CN" alt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pPr>
              <a:spcBef>
                <a:spcPts val="1800"/>
              </a:spcBef>
            </a:pPr>
            <a:r>
              <a:rPr lang="zh-CN" altLang="en-US" dirty="0" smtClean="0"/>
              <a:t>基本表式分</a:t>
            </a:r>
            <a:r>
              <a:rPr lang="en-US" altLang="zh-CN" dirty="0" smtClean="0"/>
              <a:t>A</a:t>
            </a:r>
            <a:r>
              <a:rPr lang="zh-CN" altLang="en-US" dirty="0" smtClean="0"/>
              <a:t>、</a:t>
            </a:r>
            <a:r>
              <a:rPr lang="en-US" altLang="zh-CN" dirty="0" smtClean="0"/>
              <a:t>B</a:t>
            </a:r>
            <a:r>
              <a:rPr lang="zh-CN" altLang="en-US" dirty="0" smtClean="0"/>
              <a:t>、</a:t>
            </a:r>
            <a:r>
              <a:rPr lang="en-US" altLang="zh-CN" dirty="0" smtClean="0"/>
              <a:t>C</a:t>
            </a:r>
            <a:r>
              <a:rPr lang="zh-CN" altLang="en-US" dirty="0" smtClean="0"/>
              <a:t>三类。</a:t>
            </a:r>
            <a:endParaRPr lang="en-US" altLang="zh-CN" dirty="0" smtClean="0"/>
          </a:p>
          <a:p>
            <a:pPr lvl="1">
              <a:spcBef>
                <a:spcPts val="1800"/>
              </a:spcBef>
            </a:pPr>
            <a:r>
              <a:rPr lang="en-US" altLang="zh-CN" dirty="0" smtClean="0"/>
              <a:t>A</a:t>
            </a:r>
            <a:r>
              <a:rPr lang="zh-CN" altLang="en-US" dirty="0" smtClean="0"/>
              <a:t>类表为工程监理单位用表，由工程监理单位或项目监理机构签发；</a:t>
            </a:r>
            <a:endParaRPr lang="en-US" altLang="zh-CN" dirty="0" smtClean="0"/>
          </a:p>
          <a:p>
            <a:pPr lvl="1">
              <a:spcBef>
                <a:spcPts val="1800"/>
              </a:spcBef>
            </a:pPr>
            <a:r>
              <a:rPr lang="en-US" altLang="zh-CN" dirty="0" smtClean="0"/>
              <a:t>B</a:t>
            </a:r>
            <a:r>
              <a:rPr lang="zh-CN" altLang="en-US" dirty="0" smtClean="0"/>
              <a:t>类表为施工单位报审、报验用表，由施工单位或施工项目经理部填写后报送工程建设相关方；</a:t>
            </a:r>
            <a:endParaRPr lang="en-US" altLang="zh-CN" dirty="0" smtClean="0"/>
          </a:p>
          <a:p>
            <a:pPr lvl="1">
              <a:spcBef>
                <a:spcPts val="1800"/>
              </a:spcBef>
            </a:pPr>
            <a:r>
              <a:rPr lang="en-US" altLang="zh-CN" dirty="0" smtClean="0"/>
              <a:t>C</a:t>
            </a:r>
            <a:r>
              <a:rPr lang="zh-CN" altLang="en-US" dirty="0" smtClean="0"/>
              <a:t>类表为通用表，是工程建设相关方工作联系的通用表。</a:t>
            </a:r>
          </a:p>
        </p:txBody>
      </p:sp>
      <p:sp>
        <p:nvSpPr>
          <p:cNvPr id="3" name="标题 2"/>
          <p:cNvSpPr>
            <a:spLocks noGrp="1"/>
          </p:cNvSpPr>
          <p:nvPr>
            <p:ph type="title"/>
          </p:nvPr>
        </p:nvSpPr>
        <p:spPr/>
        <p:txBody>
          <a:bodyPr/>
          <a:lstStyle/>
          <a:p>
            <a:r>
              <a:rPr lang="en-US" altLang="zh-CN" dirty="0" smtClean="0"/>
              <a:t> 1.</a:t>
            </a:r>
            <a:r>
              <a:rPr lang="zh-CN" altLang="en-US" dirty="0" smtClean="0"/>
              <a:t> 基本要求及说明</a:t>
            </a:r>
            <a:endParaRPr lang="zh-CN" altLang="en-US" dirty="0"/>
          </a:p>
        </p:txBody>
      </p:sp>
    </p:spTree>
  </p:cSld>
  <p:clrMapOvr>
    <a:masterClrMapping/>
  </p:clrMapOvr>
  <p:transition>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4"/>
          <p:cNvSpPr>
            <a:spLocks noChangeArrowheads="1"/>
          </p:cNvSpPr>
          <p:nvPr/>
        </p:nvSpPr>
        <p:spPr bwMode="auto">
          <a:xfrm>
            <a:off x="1785938" y="3626494"/>
            <a:ext cx="2786062" cy="360362"/>
          </a:xfrm>
          <a:prstGeom prst="rect">
            <a:avLst/>
          </a:prstGeom>
          <a:solidFill>
            <a:srgbClr val="FFFF00"/>
          </a:solidFill>
          <a:ln w="6350" algn="ctr">
            <a:noFill/>
            <a:round/>
            <a:headEnd/>
            <a:tailEnd/>
          </a:ln>
        </p:spPr>
        <p:txBody>
          <a:bodyPr lIns="0" tIns="0" rIns="0" bIns="0" anchor="ctr"/>
          <a:lstStyle/>
          <a:p>
            <a:pPr algn="ctr">
              <a:buClr>
                <a:srgbClr val="000000"/>
              </a:buClr>
            </a:pPr>
            <a:endParaRPr lang="zh-CN" altLang="en-US" sz="1400">
              <a:latin typeface="楷体_GB2312" pitchFamily="49" charset="-122"/>
              <a:ea typeface="楷体_GB2312" pitchFamily="49" charset="-122"/>
            </a:endParaRPr>
          </a:p>
        </p:txBody>
      </p:sp>
      <p:sp>
        <p:nvSpPr>
          <p:cNvPr id="35842" name="标题 2"/>
          <p:cNvSpPr>
            <a:spLocks noGrp="1"/>
          </p:cNvSpPr>
          <p:nvPr>
            <p:ph type="title"/>
          </p:nvPr>
        </p:nvSpPr>
        <p:spPr>
          <a:xfrm>
            <a:off x="71438" y="117475"/>
            <a:ext cx="7920037" cy="647700"/>
          </a:xfrm>
        </p:spPr>
        <p:txBody>
          <a:bodyPr/>
          <a:lstStyle/>
          <a:p>
            <a:r>
              <a:rPr lang="zh-CN" altLang="en-US" dirty="0" smtClean="0"/>
              <a:t>目录</a:t>
            </a:r>
          </a:p>
        </p:txBody>
      </p:sp>
      <p:sp>
        <p:nvSpPr>
          <p:cNvPr id="35843" name="Text Box 12"/>
          <p:cNvSpPr txBox="1">
            <a:spLocks noChangeArrowheads="1"/>
          </p:cNvSpPr>
          <p:nvPr/>
        </p:nvSpPr>
        <p:spPr bwMode="auto">
          <a:xfrm>
            <a:off x="1357290" y="1046561"/>
            <a:ext cx="7429552" cy="4585863"/>
          </a:xfrm>
          <a:prstGeom prst="rect">
            <a:avLst/>
          </a:prstGeom>
          <a:noFill/>
          <a:ln w="9525" algn="ctr">
            <a:noFill/>
            <a:miter lim="800000"/>
            <a:headEnd/>
            <a:tailEnd/>
          </a:ln>
        </p:spPr>
        <p:txBody>
          <a:bodyPr wrap="square" lIns="91432" tIns="45716" rIns="91432" bIns="45716">
            <a:spAutoFit/>
          </a:bodyPr>
          <a:lstStyle/>
          <a:p>
            <a:pPr marL="514350" lvl="0" indent="-514350">
              <a:spcBef>
                <a:spcPts val="2400"/>
              </a:spcBef>
            </a:pPr>
            <a:r>
              <a:rPr kumimoji="1" lang="zh-CN" altLang="en-US" sz="3200" b="1" dirty="0" smtClean="0">
                <a:solidFill>
                  <a:srgbClr val="0000CC"/>
                </a:solidFill>
                <a:latin typeface="黑体" pitchFamily="49" charset="-122"/>
                <a:ea typeface="黑体" pitchFamily="49" charset="-122"/>
              </a:rPr>
              <a:t>第三部分  表格应用</a:t>
            </a:r>
            <a:endParaRPr kumimoji="1" lang="en-US" altLang="zh-CN" sz="3200" b="1" dirty="0" smtClean="0">
              <a:solidFill>
                <a:srgbClr val="0000CC"/>
              </a:solidFill>
              <a:latin typeface="黑体" pitchFamily="49" charset="-122"/>
              <a:ea typeface="黑体" pitchFamily="49" charset="-122"/>
            </a:endParaRPr>
          </a:p>
          <a:p>
            <a:pPr marL="971550" lvl="1" indent="-514350">
              <a:spcBef>
                <a:spcPts val="1800"/>
              </a:spcBef>
              <a:buFont typeface="Arial" charset="0"/>
              <a:buAutoNum type="arabicPeriod"/>
            </a:pPr>
            <a:endParaRPr kumimoji="1" lang="en-US" altLang="zh-CN" sz="2000" dirty="0" smtClean="0">
              <a:solidFill>
                <a:srgbClr val="110032"/>
              </a:solidFill>
              <a:latin typeface="黑体" pitchFamily="2" charset="-122"/>
              <a:ea typeface="黑体" pitchFamily="2" charset="-122"/>
            </a:endParaRPr>
          </a:p>
          <a:p>
            <a:pPr marL="971550" lvl="1" indent="-514350">
              <a:spcBef>
                <a:spcPts val="2400"/>
              </a:spcBef>
              <a:buFont typeface="Arial" charset="0"/>
              <a:buAutoNum type="arabicPeriod"/>
            </a:pPr>
            <a:r>
              <a:rPr kumimoji="1" lang="zh-CN" altLang="en-US" sz="2000" dirty="0" smtClean="0">
                <a:solidFill>
                  <a:srgbClr val="110032"/>
                </a:solidFill>
                <a:latin typeface="黑体" pitchFamily="2" charset="-122"/>
                <a:ea typeface="黑体" pitchFamily="2" charset="-122"/>
              </a:rPr>
              <a:t>基本要求及说明</a:t>
            </a:r>
            <a:endParaRPr kumimoji="1" lang="en-US" altLang="zh-CN" sz="2000" dirty="0" smtClean="0">
              <a:solidFill>
                <a:srgbClr val="110032"/>
              </a:solidFill>
              <a:latin typeface="黑体" pitchFamily="2" charset="-122"/>
              <a:ea typeface="黑体" pitchFamily="2" charset="-122"/>
            </a:endParaRPr>
          </a:p>
          <a:p>
            <a:pPr marL="971550" lvl="1" indent="-514350">
              <a:spcBef>
                <a:spcPts val="2400"/>
              </a:spcBef>
              <a:buFont typeface="Arial" charset="0"/>
              <a:buAutoNum type="arabicPeriod"/>
            </a:pPr>
            <a:r>
              <a:rPr kumimoji="1" lang="zh-CN" altLang="en-US" sz="2000" dirty="0" smtClean="0">
                <a:solidFill>
                  <a:srgbClr val="110032"/>
                </a:solidFill>
                <a:latin typeface="黑体" pitchFamily="2" charset="-122"/>
                <a:ea typeface="黑体" pitchFamily="2" charset="-122"/>
              </a:rPr>
              <a:t>新旧表格比较</a:t>
            </a:r>
            <a:endParaRPr kumimoji="1" lang="en-US" altLang="zh-CN" sz="2000" dirty="0" smtClean="0">
              <a:solidFill>
                <a:srgbClr val="110032"/>
              </a:solidFill>
              <a:latin typeface="黑体" pitchFamily="2" charset="-122"/>
              <a:ea typeface="黑体" pitchFamily="2" charset="-122"/>
            </a:endParaRPr>
          </a:p>
          <a:p>
            <a:pPr marL="971550" lvl="1" indent="-514350">
              <a:spcBef>
                <a:spcPts val="2400"/>
              </a:spcBef>
              <a:buFont typeface="Arial" charset="0"/>
              <a:buAutoNum type="arabicPeriod"/>
            </a:pPr>
            <a:r>
              <a:rPr kumimoji="1" lang="zh-CN" altLang="en-US" sz="2000" dirty="0" smtClean="0">
                <a:solidFill>
                  <a:srgbClr val="110032"/>
                </a:solidFill>
                <a:latin typeface="黑体" pitchFamily="2" charset="-122"/>
                <a:ea typeface="黑体" pitchFamily="2" charset="-122"/>
              </a:rPr>
              <a:t>表格应用示例</a:t>
            </a:r>
            <a:endParaRPr kumimoji="1" lang="en-US" altLang="zh-CN" sz="2000" dirty="0" smtClean="0">
              <a:solidFill>
                <a:srgbClr val="110032"/>
              </a:solidFill>
              <a:latin typeface="黑体" pitchFamily="2" charset="-122"/>
              <a:ea typeface="黑体" pitchFamily="2" charset="-122"/>
            </a:endParaRPr>
          </a:p>
          <a:p>
            <a:pPr marL="971550" lvl="1" indent="-514350">
              <a:spcBef>
                <a:spcPts val="1800"/>
              </a:spcBef>
              <a:buFont typeface="Arial" charset="0"/>
              <a:buAutoNum type="arabicPeriod"/>
            </a:pPr>
            <a:endParaRPr kumimoji="1" lang="en-US" altLang="zh-CN" sz="2000" dirty="0" smtClean="0">
              <a:solidFill>
                <a:srgbClr val="110032"/>
              </a:solidFill>
              <a:latin typeface="黑体" pitchFamily="2" charset="-122"/>
              <a:ea typeface="黑体" pitchFamily="2" charset="-122"/>
            </a:endParaRPr>
          </a:p>
          <a:p>
            <a:pPr marL="971550" lvl="1" indent="-514350">
              <a:spcBef>
                <a:spcPts val="1800"/>
              </a:spcBef>
              <a:buFont typeface="Arial" charset="0"/>
              <a:buAutoNum type="arabicPeriod"/>
            </a:pPr>
            <a:endParaRPr kumimoji="1" lang="en-US" altLang="zh-CN" sz="2000" dirty="0" smtClean="0">
              <a:solidFill>
                <a:srgbClr val="110032"/>
              </a:solidFill>
              <a:latin typeface="黑体" pitchFamily="2" charset="-122"/>
              <a:ea typeface="黑体" pitchFamily="2" charset="-122"/>
            </a:endParaRPr>
          </a:p>
          <a:p>
            <a:pPr marL="971550" lvl="1" indent="-514350">
              <a:spcBef>
                <a:spcPts val="1800"/>
              </a:spcBef>
              <a:buFont typeface="Arial" charset="0"/>
              <a:buAutoNum type="arabicPeriod"/>
            </a:pPr>
            <a:endParaRPr kumimoji="1" lang="en-US" altLang="zh-CN" sz="2000" dirty="0" smtClean="0">
              <a:solidFill>
                <a:srgbClr val="110032"/>
              </a:solidFill>
              <a:latin typeface="黑体" pitchFamily="2" charset="-122"/>
              <a:ea typeface="黑体" pitchFamily="2" charset="-122"/>
            </a:endParaRPr>
          </a:p>
        </p:txBody>
      </p:sp>
    </p:spTree>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案例背景</a:t>
            </a:r>
            <a:endParaRPr lang="en-US" altLang="zh-CN" dirty="0" smtClean="0"/>
          </a:p>
          <a:p>
            <a:pPr lvl="1"/>
            <a:r>
              <a:rPr lang="zh-CN" altLang="en-US" b="0" dirty="0" smtClean="0"/>
              <a:t>隆翔置业有限公司在滨海市投资新建隆翔商务大厦工程，建筑面积为</a:t>
            </a:r>
            <a:r>
              <a:rPr lang="en-US" b="0" dirty="0" smtClean="0"/>
              <a:t>4.8</a:t>
            </a:r>
            <a:r>
              <a:rPr lang="zh-CN" altLang="en-US" b="0" dirty="0" smtClean="0"/>
              <a:t>万平方米（其中地下</a:t>
            </a:r>
            <a:r>
              <a:rPr lang="en-US" b="0" dirty="0" smtClean="0"/>
              <a:t>1</a:t>
            </a:r>
            <a:r>
              <a:rPr lang="zh-CN" altLang="en-US" b="0" dirty="0" smtClean="0"/>
              <a:t>万平方米，地上</a:t>
            </a:r>
            <a:r>
              <a:rPr lang="en-US" b="0" dirty="0" smtClean="0"/>
              <a:t>3.8</a:t>
            </a:r>
            <a:r>
              <a:rPr lang="zh-CN" altLang="en-US" b="0" dirty="0" smtClean="0"/>
              <a:t>万平方米），结构形式为钢筋混凝土框架剪力墙结构；地上</a:t>
            </a:r>
            <a:r>
              <a:rPr lang="en-US" b="0" dirty="0" smtClean="0"/>
              <a:t>20</a:t>
            </a:r>
            <a:r>
              <a:rPr lang="zh-CN" altLang="en-US" b="0" dirty="0" smtClean="0"/>
              <a:t>层，地下</a:t>
            </a:r>
            <a:r>
              <a:rPr lang="en-US" b="0" dirty="0" smtClean="0"/>
              <a:t>2</a:t>
            </a:r>
            <a:r>
              <a:rPr lang="zh-CN" altLang="en-US" b="0" dirty="0" smtClean="0"/>
              <a:t>层，建筑高度为</a:t>
            </a:r>
            <a:r>
              <a:rPr lang="en-US" b="0" dirty="0" smtClean="0"/>
              <a:t>85.2m</a:t>
            </a:r>
            <a:r>
              <a:rPr lang="zh-CN" altLang="en-US" b="0" dirty="0" smtClean="0"/>
              <a:t>。</a:t>
            </a:r>
          </a:p>
          <a:p>
            <a:pPr lvl="1"/>
            <a:r>
              <a:rPr lang="zh-CN" altLang="en-US" b="0" dirty="0" smtClean="0"/>
              <a:t>工程设计单位为滨海时代建筑设计研究院，李克勤为设计负责人。建设单位通过招标选择海鸿建筑安装有限公司为施工总承包单位；通过招标选择汉华建设工程监理有限公司为工程监理单位，双方签订了</a:t>
            </a:r>
            <a:r>
              <a:rPr lang="en-US" altLang="zh-CN" b="0" dirty="0" smtClean="0"/>
              <a:t>《</a:t>
            </a:r>
            <a:r>
              <a:rPr lang="zh-CN" altLang="en-US" b="0" dirty="0" smtClean="0"/>
              <a:t>建设工程监理合同</a:t>
            </a:r>
            <a:r>
              <a:rPr lang="en-US" altLang="zh-CN" b="0" dirty="0" smtClean="0"/>
              <a:t>》</a:t>
            </a:r>
            <a:r>
              <a:rPr lang="zh-CN" altLang="en-US" b="0" dirty="0" smtClean="0"/>
              <a:t>。</a:t>
            </a:r>
          </a:p>
          <a:p>
            <a:pPr lvl="1"/>
            <a:r>
              <a:rPr lang="zh-CN" altLang="en-US" b="0" dirty="0" smtClean="0"/>
              <a:t>隆翔置业有限公司委派黄静宇为驻项目现场负责人，负责协调施工现场各项事宜。</a:t>
            </a:r>
          </a:p>
          <a:p>
            <a:pPr lvl="1"/>
            <a:r>
              <a:rPr lang="zh-CN" altLang="en-US" b="0" dirty="0" smtClean="0"/>
              <a:t>海鸿建筑安装工程有限公司组建了项目经理班组。由成斌为项目经理，宋书林为项目技术负责人。</a:t>
            </a:r>
          </a:p>
          <a:p>
            <a:pPr lvl="1"/>
            <a:r>
              <a:rPr lang="zh-CN" altLang="en-US" b="0" dirty="0" smtClean="0"/>
              <a:t>汉华建设工程监理有限公司组建了项目监理机构。公司法人代表陆建安任命张铭新为项目总监理工程师，同时派出陈欣为土建监理工程师，李力为安装监理工程师，王韬为造价监理工程师，杨赫为现场监理安全管理负责人。</a:t>
            </a:r>
          </a:p>
          <a:p>
            <a:pPr lvl="1"/>
            <a:r>
              <a:rPr lang="zh-CN" altLang="en-US" b="0" dirty="0" smtClean="0"/>
              <a:t>根据建设工程施工合同约定，工程合同工期为</a:t>
            </a:r>
            <a:r>
              <a:rPr lang="en-US" b="0" dirty="0" smtClean="0"/>
              <a:t>28</a:t>
            </a:r>
            <a:r>
              <a:rPr lang="zh-CN" altLang="en-US" b="0" dirty="0" smtClean="0"/>
              <a:t>个月。</a:t>
            </a:r>
            <a:r>
              <a:rPr lang="en-US" b="0" dirty="0" smtClean="0"/>
              <a:t>2010</a:t>
            </a:r>
            <a:r>
              <a:rPr lang="zh-CN" altLang="en-US" b="0" dirty="0" smtClean="0"/>
              <a:t>年</a:t>
            </a:r>
            <a:r>
              <a:rPr lang="en-US" b="0" dirty="0" smtClean="0"/>
              <a:t>3</a:t>
            </a:r>
            <a:r>
              <a:rPr lang="zh-CN" altLang="en-US" b="0" dirty="0" smtClean="0"/>
              <a:t>月</a:t>
            </a:r>
            <a:r>
              <a:rPr lang="en-US" b="0" dirty="0" smtClean="0"/>
              <a:t>18</a:t>
            </a:r>
            <a:r>
              <a:rPr lang="zh-CN" altLang="en-US" b="0" dirty="0" smtClean="0"/>
              <a:t>日工程正式开工。</a:t>
            </a:r>
          </a:p>
          <a:p>
            <a:pPr lvl="1"/>
            <a:r>
              <a:rPr lang="zh-CN" altLang="en-US" b="0" dirty="0" smtClean="0"/>
              <a:t>本案例以真实工程为背景，相关项目名称、单位</a:t>
            </a:r>
            <a:r>
              <a:rPr lang="en-US" b="0" dirty="0" smtClean="0"/>
              <a:t>/</a:t>
            </a:r>
            <a:r>
              <a:rPr lang="zh-CN" altLang="en-US" b="0" dirty="0" smtClean="0"/>
              <a:t>机构名称以及人员名称均为化名。示例表式中各项时间按工程实际时间填写，但相关内容与要求按</a:t>
            </a:r>
            <a:r>
              <a:rPr lang="en-US" altLang="zh-CN" b="0" dirty="0" smtClean="0"/>
              <a:t>《</a:t>
            </a:r>
            <a:r>
              <a:rPr lang="zh-CN" altLang="en-US" b="0" dirty="0" smtClean="0"/>
              <a:t>建设工程监理规范</a:t>
            </a:r>
            <a:r>
              <a:rPr lang="en-US" altLang="zh-CN" b="0" dirty="0" smtClean="0"/>
              <a:t>》</a:t>
            </a:r>
            <a:r>
              <a:rPr lang="zh-CN" altLang="en-US" b="0" dirty="0" smtClean="0"/>
              <a:t>（</a:t>
            </a:r>
            <a:r>
              <a:rPr lang="en-US" b="0" dirty="0" smtClean="0"/>
              <a:t>GB/T-50319</a:t>
            </a:r>
            <a:r>
              <a:rPr lang="zh-CN" altLang="en-US" b="0" dirty="0" smtClean="0"/>
              <a:t>－</a:t>
            </a:r>
            <a:r>
              <a:rPr lang="en-US" b="0" dirty="0" smtClean="0"/>
              <a:t>2013</a:t>
            </a:r>
            <a:r>
              <a:rPr lang="zh-CN" altLang="en-US" b="0" dirty="0" smtClean="0"/>
              <a:t>）、</a:t>
            </a:r>
            <a:r>
              <a:rPr lang="en-US" altLang="zh-CN" b="0" dirty="0" smtClean="0"/>
              <a:t>《</a:t>
            </a:r>
            <a:r>
              <a:rPr lang="zh-CN" altLang="en-US" b="0" dirty="0" smtClean="0"/>
              <a:t>建设工程施工合同（示范文本）</a:t>
            </a:r>
            <a:r>
              <a:rPr lang="en-US" altLang="zh-CN" b="0" dirty="0" smtClean="0"/>
              <a:t>》</a:t>
            </a:r>
            <a:r>
              <a:rPr lang="zh-CN" altLang="en-US" b="0" dirty="0" smtClean="0"/>
              <a:t>（</a:t>
            </a:r>
            <a:r>
              <a:rPr lang="en-US" b="0" dirty="0" smtClean="0"/>
              <a:t>GF-2013-0201</a:t>
            </a:r>
            <a:r>
              <a:rPr lang="zh-CN" altLang="en-US" b="0" dirty="0" smtClean="0"/>
              <a:t>）等的最新内容进行填写。</a:t>
            </a:r>
            <a:endParaRPr lang="zh-CN" altLang="en-US" b="0" dirty="0"/>
          </a:p>
        </p:txBody>
      </p:sp>
      <p:sp>
        <p:nvSpPr>
          <p:cNvPr id="3" name="标题 2"/>
          <p:cNvSpPr>
            <a:spLocks noGrp="1"/>
          </p:cNvSpPr>
          <p:nvPr>
            <p:ph type="title"/>
          </p:nvPr>
        </p:nvSpPr>
        <p:spPr/>
        <p:txBody>
          <a:bodyPr/>
          <a:lstStyle/>
          <a:p>
            <a:r>
              <a:rPr lang="en-US" altLang="zh-CN" dirty="0" smtClean="0"/>
              <a:t>3. </a:t>
            </a:r>
            <a:r>
              <a:rPr lang="zh-CN" altLang="en-US" dirty="0" smtClean="0"/>
              <a:t>表格应用示例</a:t>
            </a:r>
            <a:endParaRPr lang="zh-CN" altLang="en-US" dirty="0"/>
          </a:p>
        </p:txBody>
      </p:sp>
    </p:spTree>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zh-CN" altLang="en-US" b="0" dirty="0" smtClean="0"/>
              <a:t>隆翔置业有限公司于</a:t>
            </a:r>
            <a:r>
              <a:rPr lang="en-US" b="0" dirty="0" smtClean="0"/>
              <a:t>2010</a:t>
            </a:r>
            <a:r>
              <a:rPr lang="zh-CN" altLang="en-US" b="0" dirty="0" smtClean="0"/>
              <a:t>年</a:t>
            </a:r>
            <a:r>
              <a:rPr lang="en-US" b="0" dirty="0" smtClean="0"/>
              <a:t>2</a:t>
            </a:r>
            <a:r>
              <a:rPr lang="zh-CN" altLang="en-US" b="0" dirty="0" smtClean="0"/>
              <a:t>月</a:t>
            </a:r>
            <a:r>
              <a:rPr lang="en-US" b="0" dirty="0" smtClean="0"/>
              <a:t>28</a:t>
            </a:r>
            <a:r>
              <a:rPr lang="zh-CN" altLang="en-US" b="0" dirty="0" smtClean="0"/>
              <a:t>日与汉华建设工程监理有限公司签订了</a:t>
            </a:r>
            <a:r>
              <a:rPr lang="en-US" altLang="zh-CN" b="0" dirty="0" smtClean="0"/>
              <a:t>《</a:t>
            </a:r>
            <a:r>
              <a:rPr lang="zh-CN" altLang="en-US" b="0" dirty="0" smtClean="0"/>
              <a:t>建设工程监理合同</a:t>
            </a:r>
            <a:r>
              <a:rPr lang="en-US" altLang="zh-CN" b="0" dirty="0" smtClean="0"/>
              <a:t>》</a:t>
            </a:r>
            <a:r>
              <a:rPr lang="zh-CN" altLang="en-US" b="0" dirty="0" smtClean="0"/>
              <a:t>后，监理单位法人代表陆建安于</a:t>
            </a:r>
            <a:r>
              <a:rPr lang="en-US" b="0" dirty="0" smtClean="0"/>
              <a:t>2010</a:t>
            </a:r>
            <a:r>
              <a:rPr lang="zh-CN" altLang="en-US" b="0" dirty="0" smtClean="0"/>
              <a:t>年</a:t>
            </a:r>
            <a:r>
              <a:rPr lang="en-US" b="0" dirty="0" smtClean="0"/>
              <a:t>3</a:t>
            </a:r>
            <a:r>
              <a:rPr lang="zh-CN" altLang="en-US" b="0" dirty="0" smtClean="0"/>
              <a:t>月</a:t>
            </a:r>
            <a:r>
              <a:rPr lang="en-US" b="0" dirty="0" smtClean="0"/>
              <a:t>1</a:t>
            </a:r>
            <a:r>
              <a:rPr lang="zh-CN" altLang="en-US" b="0" dirty="0" smtClean="0"/>
              <a:t>日签发总监理工程师任命书。</a:t>
            </a:r>
            <a:endParaRPr lang="zh-CN" altLang="en-US" b="0" dirty="0"/>
          </a:p>
        </p:txBody>
      </p:sp>
      <p:sp>
        <p:nvSpPr>
          <p:cNvPr id="3" name="标题 2"/>
          <p:cNvSpPr>
            <a:spLocks noGrp="1"/>
          </p:cNvSpPr>
          <p:nvPr>
            <p:ph type="title"/>
          </p:nvPr>
        </p:nvSpPr>
        <p:spPr/>
        <p:txBody>
          <a:bodyPr/>
          <a:lstStyle/>
          <a:p>
            <a:r>
              <a:rPr lang="en-US" altLang="zh-CN" dirty="0" smtClean="0"/>
              <a:t>3.1 </a:t>
            </a:r>
            <a:r>
              <a:rPr lang="zh-CN" altLang="en-US" dirty="0" smtClean="0"/>
              <a:t>总监理工程师任命书</a:t>
            </a:r>
            <a:endParaRPr lang="zh-CN" altLang="en-US" dirty="0"/>
          </a:p>
        </p:txBody>
      </p:sp>
    </p:spTree>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 </a:t>
            </a:r>
            <a:r>
              <a:rPr lang="zh-CN" altLang="en-US" dirty="0" smtClean="0"/>
              <a:t>总监理工程师任命书</a:t>
            </a:r>
            <a:endParaRPr lang="zh-CN" altLang="en-US" dirty="0"/>
          </a:p>
        </p:txBody>
      </p:sp>
      <p:pic>
        <p:nvPicPr>
          <p:cNvPr id="1027" name="Picture 3"/>
          <p:cNvPicPr>
            <a:picLocks noChangeAspect="1" noChangeArrowheads="1"/>
          </p:cNvPicPr>
          <p:nvPr/>
        </p:nvPicPr>
        <p:blipFill>
          <a:blip r:embed="rId2"/>
          <a:srcRect/>
          <a:stretch>
            <a:fillRect/>
          </a:stretch>
        </p:blipFill>
        <p:spPr bwMode="auto">
          <a:xfrm>
            <a:off x="1928794" y="857256"/>
            <a:ext cx="4214842" cy="5929330"/>
          </a:xfrm>
          <a:prstGeom prst="rect">
            <a:avLst/>
          </a:prstGeom>
          <a:noFill/>
          <a:ln w="9525">
            <a:noFill/>
            <a:miter lim="800000"/>
            <a:headEnd/>
            <a:tailEnd/>
          </a:ln>
          <a:effectLst/>
        </p:spPr>
      </p:pic>
      <p:sp>
        <p:nvSpPr>
          <p:cNvPr id="5" name="圆角矩形标注 4"/>
          <p:cNvSpPr>
            <a:spLocks noChangeArrowheads="1"/>
          </p:cNvSpPr>
          <p:nvPr/>
        </p:nvSpPr>
        <p:spPr bwMode="auto">
          <a:xfrm>
            <a:off x="642910" y="2818782"/>
            <a:ext cx="3605530" cy="467342"/>
          </a:xfrm>
          <a:prstGeom prst="wedgeRoundRectCallout">
            <a:avLst>
              <a:gd name="adj1" fmla="val 50397"/>
              <a:gd name="adj2" fmla="val -134030"/>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明确总监理工程师的授权范围。</a:t>
            </a:r>
            <a:endParaRPr lang="zh-CN" altLang="en-US" dirty="0">
              <a:latin typeface="黑体" pitchFamily="2" charset="-122"/>
              <a:ea typeface="黑体" pitchFamily="2" charset="-122"/>
            </a:endParaRPr>
          </a:p>
        </p:txBody>
      </p:sp>
      <p:sp>
        <p:nvSpPr>
          <p:cNvPr id="6" name="圆角矩形标注 5"/>
          <p:cNvSpPr>
            <a:spLocks noChangeArrowheads="1"/>
          </p:cNvSpPr>
          <p:nvPr/>
        </p:nvSpPr>
        <p:spPr bwMode="auto">
          <a:xfrm>
            <a:off x="5538470" y="3786190"/>
            <a:ext cx="3391248" cy="858938"/>
          </a:xfrm>
          <a:prstGeom prst="wedgeRoundRectCallout">
            <a:avLst>
              <a:gd name="adj1" fmla="val -40070"/>
              <a:gd name="adj2" fmla="val 186338"/>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工程监理单位法定代表人签字，</a:t>
            </a:r>
            <a:endParaRPr lang="en-US" altLang="zh-CN" dirty="0" smtClean="0"/>
          </a:p>
          <a:p>
            <a:pPr algn="just">
              <a:spcBef>
                <a:spcPts val="600"/>
              </a:spcBef>
              <a:buClr>
                <a:srgbClr val="000000"/>
              </a:buClr>
            </a:pPr>
            <a:r>
              <a:rPr lang="zh-CN" altLang="en-US" dirty="0" smtClean="0"/>
              <a:t>加盖单位公章。</a:t>
            </a:r>
            <a:endParaRPr lang="zh-CN" altLang="en-US" dirty="0">
              <a:latin typeface="黑体" pitchFamily="2" charset="-122"/>
              <a:ea typeface="黑体" pitchFamily="2" charset="-122"/>
            </a:endParaRPr>
          </a:p>
        </p:txBody>
      </p:sp>
      <p:sp>
        <p:nvSpPr>
          <p:cNvPr id="7" name="圆角矩形标注 4"/>
          <p:cNvSpPr>
            <a:spLocks noChangeArrowheads="1"/>
          </p:cNvSpPr>
          <p:nvPr/>
        </p:nvSpPr>
        <p:spPr bwMode="auto">
          <a:xfrm>
            <a:off x="642910" y="4357694"/>
            <a:ext cx="3857651" cy="1386743"/>
          </a:xfrm>
          <a:prstGeom prst="wedgeRoundRectCallout">
            <a:avLst>
              <a:gd name="adj1" fmla="val 60014"/>
              <a:gd name="adj2" fmla="val 46375"/>
              <a:gd name="adj3" fmla="val 16667"/>
            </a:avLst>
          </a:prstGeom>
          <a:solidFill>
            <a:srgbClr val="FF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b="1" dirty="0" smtClean="0">
                <a:solidFill>
                  <a:srgbClr val="FF0000"/>
                </a:solidFill>
              </a:rPr>
              <a:t>各类表中施工项目经理部用章的样章应在项目监理机构和建设单位备案，项目监理机构用章的样章应在建设单位和施工单位备案。</a:t>
            </a:r>
            <a:endParaRPr lang="zh-CN" altLang="en-US" b="1" dirty="0">
              <a:solidFill>
                <a:srgbClr val="FF0000"/>
              </a:solidFill>
              <a:latin typeface="黑体" pitchFamily="2" charset="-122"/>
              <a:ea typeface="黑体"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spcBef>
                <a:spcPts val="1800"/>
              </a:spcBef>
              <a:buNone/>
            </a:pPr>
            <a:r>
              <a:rPr lang="zh-CN" altLang="en-US" b="0" dirty="0" smtClean="0"/>
              <a:t>总监理工程师于</a:t>
            </a:r>
            <a:r>
              <a:rPr lang="en-US" altLang="zh-CN" b="0" dirty="0" smtClean="0"/>
              <a:t>3</a:t>
            </a:r>
            <a:r>
              <a:rPr lang="zh-CN" altLang="en-US" b="0" dirty="0" smtClean="0"/>
              <a:t>月</a:t>
            </a:r>
            <a:r>
              <a:rPr lang="en-US" altLang="zh-CN" b="0" dirty="0" smtClean="0"/>
              <a:t>2</a:t>
            </a:r>
            <a:r>
              <a:rPr lang="zh-CN" altLang="en-US" b="0" dirty="0" smtClean="0"/>
              <a:t>日带领项目监理机构组成人员进驻现场，立即开展施工准备工作的审核，核查施工单位现场质量管理、安全生产管理体系的建立，施工管理及劳务人员、施工机械及工程材料进场情况；施工现场道路及施工用水、用电、通信办公临时设施完成情况。</a:t>
            </a:r>
            <a:endParaRPr lang="en-US" altLang="zh-CN" b="0" dirty="0" smtClean="0"/>
          </a:p>
          <a:p>
            <a:pPr indent="504000" algn="just">
              <a:spcBef>
                <a:spcPts val="1800"/>
              </a:spcBef>
              <a:buNone/>
            </a:pPr>
            <a:r>
              <a:rPr lang="zh-CN" altLang="en-US" b="0" dirty="0" smtClean="0"/>
              <a:t>并组织专业监理工程师参加了设计交底和图纸会审，审核了</a:t>
            </a:r>
            <a:r>
              <a:rPr lang="en-US" altLang="zh-CN" b="0" dirty="0" smtClean="0"/>
              <a:t>《</a:t>
            </a:r>
            <a:r>
              <a:rPr lang="zh-CN" altLang="en-US" b="0" dirty="0" smtClean="0"/>
              <a:t>施工组织设计</a:t>
            </a:r>
            <a:r>
              <a:rPr lang="en-US" altLang="zh-CN" b="0" dirty="0" smtClean="0"/>
              <a:t>》</a:t>
            </a:r>
            <a:r>
              <a:rPr lang="zh-CN" altLang="en-US" b="0" dirty="0" smtClean="0"/>
              <a:t>。</a:t>
            </a:r>
            <a:endParaRPr lang="en-US" altLang="zh-CN" b="0" dirty="0" smtClean="0"/>
          </a:p>
          <a:p>
            <a:pPr indent="504000" algn="just">
              <a:spcBef>
                <a:spcPts val="1800"/>
              </a:spcBef>
              <a:buNone/>
            </a:pPr>
            <a:r>
              <a:rPr lang="zh-CN" altLang="en-US" b="0" dirty="0" smtClean="0"/>
              <a:t>施工单位于</a:t>
            </a:r>
            <a:r>
              <a:rPr lang="en-US" altLang="zh-CN" b="0" dirty="0" smtClean="0"/>
              <a:t>2010</a:t>
            </a:r>
            <a:r>
              <a:rPr lang="zh-CN" altLang="en-US" b="0" dirty="0" smtClean="0"/>
              <a:t>年</a:t>
            </a:r>
            <a:r>
              <a:rPr lang="en-US" altLang="zh-CN" b="0" dirty="0" smtClean="0"/>
              <a:t>3</a:t>
            </a:r>
            <a:r>
              <a:rPr lang="zh-CN" altLang="en-US" b="0" dirty="0" smtClean="0"/>
              <a:t>月</a:t>
            </a:r>
            <a:r>
              <a:rPr lang="en-US" altLang="zh-CN" b="0" dirty="0" smtClean="0"/>
              <a:t>11</a:t>
            </a:r>
            <a:r>
              <a:rPr lang="zh-CN" altLang="en-US" b="0" dirty="0" smtClean="0"/>
              <a:t>日向监理单位提出开工申请，项目监理部于</a:t>
            </a:r>
            <a:r>
              <a:rPr lang="en-US" altLang="zh-CN" b="0" dirty="0" smtClean="0"/>
              <a:t>3</a:t>
            </a:r>
            <a:r>
              <a:rPr lang="zh-CN" altLang="en-US" b="0" dirty="0" smtClean="0"/>
              <a:t>月</a:t>
            </a:r>
            <a:r>
              <a:rPr lang="en-US" altLang="zh-CN" b="0" dirty="0" smtClean="0"/>
              <a:t>13</a:t>
            </a:r>
            <a:r>
              <a:rPr lang="zh-CN" altLang="en-US" b="0" dirty="0" smtClean="0"/>
              <a:t>日认可施工单位完成施工准备，具有开工条件后，同意送建设单位于</a:t>
            </a:r>
            <a:r>
              <a:rPr lang="en-US" altLang="zh-CN" b="0" dirty="0" smtClean="0"/>
              <a:t>3</a:t>
            </a:r>
            <a:r>
              <a:rPr lang="zh-CN" altLang="en-US" b="0" dirty="0" smtClean="0"/>
              <a:t>月</a:t>
            </a:r>
            <a:r>
              <a:rPr lang="en-US" altLang="zh-CN" b="0" dirty="0" smtClean="0"/>
              <a:t>14</a:t>
            </a:r>
            <a:r>
              <a:rPr lang="zh-CN" altLang="en-US" b="0" dirty="0" smtClean="0"/>
              <a:t>日审批同意“工程开工报审表”后，项目监理部于</a:t>
            </a:r>
            <a:r>
              <a:rPr lang="en-US" altLang="zh-CN" b="0" dirty="0" smtClean="0"/>
              <a:t>3</a:t>
            </a:r>
            <a:r>
              <a:rPr lang="zh-CN" altLang="en-US" b="0" dirty="0" smtClean="0"/>
              <a:t>月</a:t>
            </a:r>
            <a:r>
              <a:rPr lang="en-US" altLang="zh-CN" b="0" dirty="0" smtClean="0"/>
              <a:t>15</a:t>
            </a:r>
            <a:r>
              <a:rPr lang="zh-CN" altLang="en-US" b="0" dirty="0" smtClean="0"/>
              <a:t>日签发工程开工令。</a:t>
            </a:r>
            <a:endParaRPr lang="zh-CN" altLang="en-US" dirty="0"/>
          </a:p>
        </p:txBody>
      </p:sp>
      <p:sp>
        <p:nvSpPr>
          <p:cNvPr id="3" name="标题 2"/>
          <p:cNvSpPr>
            <a:spLocks noGrp="1"/>
          </p:cNvSpPr>
          <p:nvPr>
            <p:ph type="title"/>
          </p:nvPr>
        </p:nvSpPr>
        <p:spPr/>
        <p:txBody>
          <a:bodyPr/>
          <a:lstStyle/>
          <a:p>
            <a:r>
              <a:rPr lang="en-US" altLang="zh-CN" dirty="0" smtClean="0"/>
              <a:t>3.2 </a:t>
            </a:r>
            <a:r>
              <a:rPr lang="zh-CN" altLang="en-US" dirty="0" smtClean="0"/>
              <a:t>工程开工审批报审表及工程开工令</a:t>
            </a:r>
            <a:endParaRPr lang="zh-CN" altLang="en-US" dirty="0"/>
          </a:p>
        </p:txBody>
      </p:sp>
    </p:spTree>
  </p:cSld>
  <p:clrMapOvr>
    <a:masterClrMapping/>
  </p:clrMapOvr>
  <p:transition>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a:t>
            </a:r>
            <a:r>
              <a:rPr lang="zh-CN" altLang="en-US" dirty="0" smtClean="0"/>
              <a:t>工程开工审批报审表及工程开工令</a:t>
            </a:r>
            <a:endParaRPr lang="zh-CN" altLang="en-US" dirty="0"/>
          </a:p>
        </p:txBody>
      </p:sp>
      <p:pic>
        <p:nvPicPr>
          <p:cNvPr id="190475" name="Picture 11"/>
          <p:cNvPicPr>
            <a:picLocks noChangeAspect="1" noChangeArrowheads="1"/>
          </p:cNvPicPr>
          <p:nvPr/>
        </p:nvPicPr>
        <p:blipFill>
          <a:blip r:embed="rId2"/>
          <a:srcRect/>
          <a:stretch>
            <a:fillRect/>
          </a:stretch>
        </p:blipFill>
        <p:spPr bwMode="auto">
          <a:xfrm>
            <a:off x="4643438" y="857256"/>
            <a:ext cx="4243228" cy="6072206"/>
          </a:xfrm>
          <a:prstGeom prst="rect">
            <a:avLst/>
          </a:prstGeom>
          <a:noFill/>
          <a:ln w="9525">
            <a:noFill/>
            <a:miter lim="800000"/>
            <a:headEnd/>
            <a:tailEnd/>
          </a:ln>
          <a:effectLst/>
        </p:spPr>
      </p:pic>
      <p:pic>
        <p:nvPicPr>
          <p:cNvPr id="190476" name="Picture 12"/>
          <p:cNvPicPr>
            <a:picLocks noChangeAspect="1" noChangeArrowheads="1"/>
          </p:cNvPicPr>
          <p:nvPr/>
        </p:nvPicPr>
        <p:blipFill>
          <a:blip r:embed="rId3"/>
          <a:srcRect/>
          <a:stretch>
            <a:fillRect/>
          </a:stretch>
        </p:blipFill>
        <p:spPr bwMode="auto">
          <a:xfrm>
            <a:off x="0" y="857232"/>
            <a:ext cx="4214842" cy="6000792"/>
          </a:xfrm>
          <a:prstGeom prst="rect">
            <a:avLst/>
          </a:prstGeom>
          <a:noFill/>
          <a:ln w="9525">
            <a:noFill/>
            <a:miter lim="800000"/>
            <a:headEnd/>
            <a:tailEnd/>
          </a:ln>
          <a:effectLst/>
        </p:spPr>
      </p:pic>
      <p:sp>
        <p:nvSpPr>
          <p:cNvPr id="5" name="圆角矩形标注 4"/>
          <p:cNvSpPr>
            <a:spLocks noChangeArrowheads="1"/>
          </p:cNvSpPr>
          <p:nvPr/>
        </p:nvSpPr>
        <p:spPr bwMode="auto">
          <a:xfrm>
            <a:off x="4572000" y="3714752"/>
            <a:ext cx="3643338" cy="1999676"/>
          </a:xfrm>
          <a:prstGeom prst="wedgeRoundRectCallout">
            <a:avLst>
              <a:gd name="adj1" fmla="val -72668"/>
              <a:gd name="adj2" fmla="val 59938"/>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总监理工程师应组织专业监理工程师审查施工单位报送的</a:t>
            </a:r>
            <a:r>
              <a:rPr lang="en-US" altLang="zh-CN" dirty="0" smtClean="0"/>
              <a:t>《</a:t>
            </a:r>
            <a:r>
              <a:rPr lang="zh-CN" altLang="en-US" dirty="0" smtClean="0"/>
              <a:t>工程开工报审表</a:t>
            </a:r>
            <a:r>
              <a:rPr lang="en-US" altLang="zh-CN" dirty="0" smtClean="0"/>
              <a:t>》</a:t>
            </a:r>
            <a:r>
              <a:rPr lang="zh-CN" altLang="en-US" dirty="0" smtClean="0"/>
              <a:t>及相关资料，确认具备开工条件，报建设单位批准同意开工后，总监理工程师签发</a:t>
            </a:r>
            <a:r>
              <a:rPr lang="en-US" altLang="zh-CN" dirty="0" smtClean="0"/>
              <a:t>《</a:t>
            </a:r>
            <a:r>
              <a:rPr lang="zh-CN" altLang="en-US" dirty="0" smtClean="0"/>
              <a:t>工程开工令</a:t>
            </a:r>
            <a:r>
              <a:rPr lang="en-US" altLang="zh-CN" dirty="0" smtClean="0"/>
              <a:t>》</a:t>
            </a:r>
            <a:endParaRPr lang="zh-CN" altLang="en-US" dirty="0">
              <a:latin typeface="黑体" pitchFamily="2" charset="-122"/>
              <a:ea typeface="黑体" pitchFamily="2" charset="-122"/>
            </a:endParaRPr>
          </a:p>
        </p:txBody>
      </p:sp>
      <p:sp>
        <p:nvSpPr>
          <p:cNvPr id="6" name="圆角矩形标注 5"/>
          <p:cNvSpPr>
            <a:spLocks noChangeArrowheads="1"/>
          </p:cNvSpPr>
          <p:nvPr/>
        </p:nvSpPr>
        <p:spPr bwMode="auto">
          <a:xfrm>
            <a:off x="214282" y="2961658"/>
            <a:ext cx="2428892" cy="467342"/>
          </a:xfrm>
          <a:prstGeom prst="wedgeRoundRectCallout">
            <a:avLst>
              <a:gd name="adj1" fmla="val 2636"/>
              <a:gd name="adj2" fmla="val 84992"/>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开工所需具备的条件。</a:t>
            </a:r>
            <a:endParaRPr lang="zh-CN" altLang="en-US" dirty="0">
              <a:latin typeface="黑体" pitchFamily="2" charset="-122"/>
              <a:ea typeface="黑体" pitchFamily="2" charset="-122"/>
            </a:endParaRPr>
          </a:p>
        </p:txBody>
      </p:sp>
      <p:sp>
        <p:nvSpPr>
          <p:cNvPr id="7" name="圆角矩形标注 6"/>
          <p:cNvSpPr>
            <a:spLocks noChangeArrowheads="1"/>
          </p:cNvSpPr>
          <p:nvPr/>
        </p:nvSpPr>
        <p:spPr bwMode="auto">
          <a:xfrm>
            <a:off x="4500562" y="2571744"/>
            <a:ext cx="2428892" cy="773809"/>
          </a:xfrm>
          <a:prstGeom prst="wedgeRoundRectCallout">
            <a:avLst>
              <a:gd name="adj1" fmla="val -67601"/>
              <a:gd name="adj2" fmla="val 334"/>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必须由项目经理签字并加盖施工单位公章。</a:t>
            </a:r>
            <a:endParaRPr lang="zh-CN" altLang="en-US" dirty="0">
              <a:latin typeface="黑体" pitchFamily="2" charset="-122"/>
              <a:ea typeface="黑体" pitchFamily="2" charset="-122"/>
            </a:endParaRPr>
          </a:p>
        </p:txBody>
      </p:sp>
      <p:sp>
        <p:nvSpPr>
          <p:cNvPr id="8" name="圆角矩形标注 7"/>
          <p:cNvSpPr>
            <a:spLocks noChangeArrowheads="1"/>
          </p:cNvSpPr>
          <p:nvPr/>
        </p:nvSpPr>
        <p:spPr bwMode="auto">
          <a:xfrm>
            <a:off x="0" y="4857760"/>
            <a:ext cx="2571736" cy="773809"/>
          </a:xfrm>
          <a:prstGeom prst="wedgeRoundRectCallout">
            <a:avLst>
              <a:gd name="adj1" fmla="val 55173"/>
              <a:gd name="adj2" fmla="val -26122"/>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总监理工程师除签字外，还需加盖执业印章。 </a:t>
            </a:r>
            <a:endParaRPr lang="zh-CN" altLang="en-US" dirty="0">
              <a:latin typeface="黑体" pitchFamily="2" charset="-122"/>
              <a:ea typeface="黑体" pitchFamily="2" charset="-122"/>
            </a:endParaRPr>
          </a:p>
        </p:txBody>
      </p:sp>
      <p:sp>
        <p:nvSpPr>
          <p:cNvPr id="9" name="圆角矩形标注 8"/>
          <p:cNvSpPr>
            <a:spLocks noChangeArrowheads="1"/>
          </p:cNvSpPr>
          <p:nvPr/>
        </p:nvSpPr>
        <p:spPr bwMode="auto">
          <a:xfrm>
            <a:off x="2643174" y="-142900"/>
            <a:ext cx="3571900" cy="1080276"/>
          </a:xfrm>
          <a:prstGeom prst="wedgeRoundRectCallout">
            <a:avLst>
              <a:gd name="adj1" fmla="val -38630"/>
              <a:gd name="adj2" fmla="val 96363"/>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施工合同中含有多个单位工程且开工时间不一致时，同时开工的单位工程应填报一次。</a:t>
            </a:r>
            <a:endParaRPr lang="zh-CN" altLang="en-US" dirty="0">
              <a:latin typeface="黑体" pitchFamily="2" charset="-122"/>
              <a:ea typeface="黑体"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Bottom)">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lide(fromBottom)">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Bottom)">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a:t>
            </a:r>
            <a:r>
              <a:rPr lang="zh-CN" altLang="en-US" dirty="0" smtClean="0"/>
              <a:t>工程开工审批报审表及工程开工令</a:t>
            </a:r>
            <a:endParaRPr lang="zh-CN" altLang="en-US" dirty="0"/>
          </a:p>
        </p:txBody>
      </p:sp>
      <p:graphicFrame>
        <p:nvGraphicFramePr>
          <p:cNvPr id="3" name="表格 2"/>
          <p:cNvGraphicFramePr>
            <a:graphicFrameLocks noGrp="1"/>
          </p:cNvGraphicFramePr>
          <p:nvPr/>
        </p:nvGraphicFramePr>
        <p:xfrm>
          <a:off x="142844" y="947145"/>
          <a:ext cx="8786874" cy="5676872"/>
        </p:xfrm>
        <a:graphic>
          <a:graphicData uri="http://schemas.openxmlformats.org/drawingml/2006/table">
            <a:tbl>
              <a:tblPr firstRow="1" bandRow="1">
                <a:tableStyleId>{5C22544A-7EE6-4342-B048-85BDC9FD1C3A}</a:tableStyleId>
              </a:tblPr>
              <a:tblGrid>
                <a:gridCol w="4357718"/>
                <a:gridCol w="4429156"/>
              </a:tblGrid>
              <a:tr h="4734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kern="1200" dirty="0" smtClean="0">
                          <a:solidFill>
                            <a:srgbClr val="110032"/>
                          </a:solidFill>
                          <a:latin typeface="黑体" pitchFamily="2" charset="-122"/>
                          <a:ea typeface="黑体" pitchFamily="2" charset="-122"/>
                          <a:cs typeface="+mn-cs"/>
                        </a:rPr>
                        <a:t>GB/50319-2000</a:t>
                      </a:r>
                      <a:r>
                        <a:rPr lang="zh-CN" altLang="en-US" sz="1800" b="1" kern="1200" dirty="0" smtClean="0">
                          <a:solidFill>
                            <a:srgbClr val="110032"/>
                          </a:solidFill>
                          <a:latin typeface="黑体" pitchFamily="2" charset="-122"/>
                          <a:ea typeface="黑体" pitchFamily="2" charset="-122"/>
                          <a:cs typeface="+mn-cs"/>
                        </a:rPr>
                        <a:t>要求</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800" b="1" dirty="0" smtClean="0">
                          <a:solidFill>
                            <a:srgbClr val="110032"/>
                          </a:solidFill>
                          <a:latin typeface="黑体" pitchFamily="2" charset="-122"/>
                          <a:ea typeface="黑体" pitchFamily="2" charset="-122"/>
                        </a:rPr>
                        <a:t>GB/T50319-2013</a:t>
                      </a:r>
                      <a:r>
                        <a:rPr lang="zh-CN" altLang="en-US" sz="1800" b="1" dirty="0" smtClean="0">
                          <a:solidFill>
                            <a:srgbClr val="110032"/>
                          </a:solidFill>
                          <a:latin typeface="黑体" pitchFamily="2" charset="-122"/>
                          <a:ea typeface="黑体" pitchFamily="2" charset="-122"/>
                        </a:rPr>
                        <a:t>要求</a:t>
                      </a:r>
                      <a:endParaRPr lang="zh-CN" sz="1800" kern="100" dirty="0">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8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1" kern="100" dirty="0" smtClean="0">
                          <a:solidFill>
                            <a:srgbClr val="000000"/>
                          </a:solidFill>
                          <a:latin typeface="+mn-ea"/>
                          <a:ea typeface="+mn-ea"/>
                          <a:cs typeface="宋体"/>
                        </a:rPr>
                        <a:t>5.2.8 </a:t>
                      </a:r>
                      <a:r>
                        <a:rPr lang="zh-CN" altLang="en-US" sz="1600" b="1" kern="100" dirty="0" smtClean="0">
                          <a:solidFill>
                            <a:srgbClr val="000000"/>
                          </a:solidFill>
                          <a:latin typeface="+mn-ea"/>
                          <a:ea typeface="+mn-ea"/>
                          <a:cs typeface="宋体"/>
                        </a:rPr>
                        <a:t>专业监理工程师应审查承包单位报送的工程开工报审表及相关资料具备以下开工条件时由总监理工程师签发并报建设单位 </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600" b="1" kern="100" dirty="0" smtClean="0">
                          <a:solidFill>
                            <a:srgbClr val="000000"/>
                          </a:solidFill>
                          <a:latin typeface="+mn-ea"/>
                          <a:ea typeface="+mn-ea"/>
                          <a:cs typeface="宋体"/>
                        </a:rPr>
                        <a:t>5.1.8  </a:t>
                      </a:r>
                      <a:r>
                        <a:rPr lang="zh-CN" altLang="en-US" sz="1600" b="1" kern="100" dirty="0" smtClean="0">
                          <a:solidFill>
                            <a:srgbClr val="000000"/>
                          </a:solidFill>
                          <a:latin typeface="+mn-ea"/>
                          <a:ea typeface="+mn-ea"/>
                          <a:cs typeface="宋体"/>
                        </a:rPr>
                        <a:t>总监理工程师应组织专业监理工程师审查施工单位报送的开工报审表及相关资料；同时具备下列条件时，应由总监理工程师签署审查意见，并应报建设单位批准后，总监理工程师签发工程开工令：</a:t>
                      </a:r>
                      <a:endParaRPr lang="zh-CN" altLang="en-US" sz="1600" b="1" kern="100" dirty="0" smtClean="0">
                        <a:solidFill>
                          <a:srgbClr val="FF0000"/>
                        </a:solidFill>
                        <a:latin typeface="+mn-ea"/>
                        <a:ea typeface="+mn-ea"/>
                        <a:cs typeface="宋体"/>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4318">
                <a:tc>
                  <a:txBody>
                    <a:bodyPr/>
                    <a:lstStyle/>
                    <a:p>
                      <a:pPr marL="355600" marR="0" lvl="1" indent="-184150" algn="l" defTabSz="914400" rtl="0" eaLnBrk="1" fontAlgn="auto" latinLnBrk="0" hangingPunct="1">
                        <a:lnSpc>
                          <a:spcPct val="125000"/>
                        </a:lnSpc>
                        <a:spcBef>
                          <a:spcPts val="0"/>
                        </a:spcBef>
                        <a:spcAft>
                          <a:spcPts val="0"/>
                        </a:spcAft>
                        <a:buClrTx/>
                        <a:buSzTx/>
                        <a:buFontTx/>
                        <a:buNone/>
                        <a:tabLst/>
                        <a:defRPr/>
                      </a:pPr>
                      <a:r>
                        <a:rPr lang="en-US" altLang="zh-CN" sz="1600" b="1" kern="100" dirty="0" smtClean="0">
                          <a:solidFill>
                            <a:srgbClr val="0000FF"/>
                          </a:solidFill>
                          <a:latin typeface="+mn-ea"/>
                          <a:ea typeface="+mn-ea"/>
                          <a:cs typeface="宋体"/>
                        </a:rPr>
                        <a:t>1</a:t>
                      </a:r>
                      <a:r>
                        <a:rPr lang="zh-CN" altLang="en-US" sz="1600" b="1" kern="100" dirty="0" smtClean="0">
                          <a:solidFill>
                            <a:srgbClr val="0000FF"/>
                          </a:solidFill>
                          <a:latin typeface="+mn-ea"/>
                          <a:ea typeface="+mn-ea"/>
                          <a:cs typeface="宋体"/>
                        </a:rPr>
                        <a:t>施工许可证已获政府主管部门批准 ；</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55600" marR="0" lvl="1" indent="-184150" algn="l" defTabSz="914400" rtl="0" eaLnBrk="1" fontAlgn="auto" latinLnBrk="0" hangingPunct="1">
                        <a:lnSpc>
                          <a:spcPct val="125000"/>
                        </a:lnSpc>
                        <a:spcBef>
                          <a:spcPts val="0"/>
                        </a:spcBef>
                        <a:spcAft>
                          <a:spcPts val="0"/>
                        </a:spcAft>
                        <a:buClrTx/>
                        <a:buSzTx/>
                        <a:buFontTx/>
                        <a:buNone/>
                        <a:tabLst/>
                        <a:defRPr/>
                      </a:pPr>
                      <a:r>
                        <a:rPr lang="en-US" altLang="zh-CN" sz="1600" b="1" kern="100" dirty="0" smtClean="0">
                          <a:solidFill>
                            <a:srgbClr val="FF0000"/>
                          </a:solidFill>
                          <a:latin typeface="+mn-ea"/>
                          <a:ea typeface="+mn-ea"/>
                          <a:cs typeface="宋体"/>
                        </a:rPr>
                        <a:t>1</a:t>
                      </a:r>
                      <a:r>
                        <a:rPr lang="zh-CN" altLang="en-US" sz="1600" b="1" kern="100" dirty="0" smtClean="0">
                          <a:solidFill>
                            <a:srgbClr val="FF0000"/>
                          </a:solidFill>
                          <a:latin typeface="+mn-ea"/>
                          <a:ea typeface="+mn-ea"/>
                          <a:cs typeface="宋体"/>
                        </a:rPr>
                        <a:t>设计交底和图纸会审已完成。</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35">
                <a:tc>
                  <a:txBody>
                    <a:bodyPr/>
                    <a:lstStyle/>
                    <a:p>
                      <a:pPr marL="355600" marR="0" lvl="1" indent="-184150" algn="l" defTabSz="914400" rtl="0" eaLnBrk="1" fontAlgn="auto" latinLnBrk="0" hangingPunct="1">
                        <a:lnSpc>
                          <a:spcPct val="125000"/>
                        </a:lnSpc>
                        <a:spcBef>
                          <a:spcPts val="0"/>
                        </a:spcBef>
                        <a:spcAft>
                          <a:spcPts val="0"/>
                        </a:spcAft>
                        <a:buClrTx/>
                        <a:buSzTx/>
                        <a:buFontTx/>
                        <a:buNone/>
                        <a:tabLst/>
                        <a:defRPr/>
                      </a:pPr>
                      <a:r>
                        <a:rPr lang="en-US" altLang="zh-CN" sz="1600" b="1" kern="100" dirty="0" smtClean="0">
                          <a:solidFill>
                            <a:srgbClr val="0000FF"/>
                          </a:solidFill>
                          <a:latin typeface="+mn-ea"/>
                          <a:ea typeface="+mn-ea"/>
                          <a:cs typeface="宋体"/>
                        </a:rPr>
                        <a:t>2</a:t>
                      </a:r>
                      <a:r>
                        <a:rPr lang="zh-CN" altLang="en-US" sz="1600" b="1" kern="100" dirty="0" smtClean="0">
                          <a:solidFill>
                            <a:srgbClr val="0000FF"/>
                          </a:solidFill>
                          <a:latin typeface="+mn-ea"/>
                          <a:ea typeface="+mn-ea"/>
                          <a:cs typeface="宋体"/>
                        </a:rPr>
                        <a:t>征地拆迁工作能满足工程进度的需要 ；</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55600" marR="0" lvl="1" indent="-184150" algn="l" defTabSz="914400" rtl="0" eaLnBrk="1" fontAlgn="auto" latinLnBrk="0" hangingPunct="1">
                        <a:lnSpc>
                          <a:spcPct val="125000"/>
                        </a:lnSpc>
                        <a:spcBef>
                          <a:spcPts val="0"/>
                        </a:spcBef>
                        <a:spcAft>
                          <a:spcPts val="0"/>
                        </a:spcAft>
                        <a:buClrTx/>
                        <a:buSzTx/>
                        <a:buFontTx/>
                        <a:buNone/>
                        <a:tabLst/>
                        <a:defRPr/>
                      </a:pPr>
                      <a:r>
                        <a:rPr lang="en-US" altLang="zh-CN" sz="1600" b="0" kern="100" dirty="0" smtClean="0">
                          <a:solidFill>
                            <a:srgbClr val="000000"/>
                          </a:solidFill>
                          <a:latin typeface="+mn-ea"/>
                          <a:ea typeface="+mn-ea"/>
                          <a:cs typeface="宋体"/>
                        </a:rPr>
                        <a:t>2</a:t>
                      </a:r>
                      <a:r>
                        <a:rPr lang="zh-CN" altLang="en-US" sz="1600" b="0" kern="100" dirty="0" smtClean="0">
                          <a:solidFill>
                            <a:srgbClr val="000000"/>
                          </a:solidFill>
                          <a:latin typeface="+mn-ea"/>
                          <a:ea typeface="+mn-ea"/>
                          <a:cs typeface="宋体"/>
                        </a:rPr>
                        <a:t>施工组织设计已由总监理工程师签认。</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3162">
                <a:tc>
                  <a:txBody>
                    <a:bodyPr/>
                    <a:lstStyle/>
                    <a:p>
                      <a:pPr marL="355600" marR="0" lvl="1" indent="-184150" algn="l" defTabSz="914400" rtl="0" eaLnBrk="1" fontAlgn="auto" latinLnBrk="0" hangingPunct="1">
                        <a:lnSpc>
                          <a:spcPct val="125000"/>
                        </a:lnSpc>
                        <a:spcBef>
                          <a:spcPts val="0"/>
                        </a:spcBef>
                        <a:spcAft>
                          <a:spcPts val="0"/>
                        </a:spcAft>
                        <a:buClrTx/>
                        <a:buSzTx/>
                        <a:buFontTx/>
                        <a:buNone/>
                        <a:tabLst/>
                        <a:defRPr/>
                      </a:pPr>
                      <a:r>
                        <a:rPr lang="en-US" altLang="zh-CN" sz="1600" b="0" kern="100" dirty="0" smtClean="0">
                          <a:solidFill>
                            <a:srgbClr val="000000"/>
                          </a:solidFill>
                          <a:latin typeface="+mn-ea"/>
                          <a:ea typeface="+mn-ea"/>
                          <a:cs typeface="宋体"/>
                        </a:rPr>
                        <a:t>3</a:t>
                      </a:r>
                      <a:r>
                        <a:rPr lang="zh-CN" altLang="en-US" sz="1600" b="0" kern="100" dirty="0" smtClean="0">
                          <a:solidFill>
                            <a:srgbClr val="000000"/>
                          </a:solidFill>
                          <a:latin typeface="+mn-ea"/>
                          <a:ea typeface="+mn-ea"/>
                          <a:cs typeface="宋体"/>
                        </a:rPr>
                        <a:t>施工组织设计已获总监理工程师批准 ；</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55600" marR="0" lvl="1" indent="-184150" algn="l" defTabSz="914400" rtl="0" eaLnBrk="1" fontAlgn="auto" latinLnBrk="0" hangingPunct="1">
                        <a:lnSpc>
                          <a:spcPct val="125000"/>
                        </a:lnSpc>
                        <a:spcBef>
                          <a:spcPts val="0"/>
                        </a:spcBef>
                        <a:spcAft>
                          <a:spcPts val="0"/>
                        </a:spcAft>
                        <a:buClrTx/>
                        <a:buSzTx/>
                        <a:buFontTx/>
                        <a:buNone/>
                        <a:tabLst/>
                        <a:defRPr/>
                      </a:pPr>
                      <a:r>
                        <a:rPr lang="en-US" altLang="zh-CN" sz="1600" b="1" kern="100" dirty="0" smtClean="0">
                          <a:solidFill>
                            <a:srgbClr val="FF0000"/>
                          </a:solidFill>
                          <a:latin typeface="+mn-ea"/>
                          <a:ea typeface="+mn-ea"/>
                          <a:cs typeface="宋体"/>
                        </a:rPr>
                        <a:t>3</a:t>
                      </a:r>
                      <a:r>
                        <a:rPr lang="zh-CN" altLang="en-US" sz="1600" b="1" kern="100" dirty="0" smtClean="0">
                          <a:solidFill>
                            <a:srgbClr val="FF0000"/>
                          </a:solidFill>
                          <a:latin typeface="+mn-ea"/>
                          <a:ea typeface="+mn-ea"/>
                          <a:cs typeface="宋体"/>
                        </a:rPr>
                        <a:t>施工单位现场质量、安全生产管理体系已建立，管理及施工人员已到位，施工机械具备使用条件，主要工程材料已落实。</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789">
                <a:tc>
                  <a:txBody>
                    <a:bodyPr/>
                    <a:lstStyle/>
                    <a:p>
                      <a:pPr marL="355600" marR="0" lvl="1" indent="-184150" algn="l" defTabSz="914400" rtl="0" eaLnBrk="1" fontAlgn="auto" latinLnBrk="0" hangingPunct="1">
                        <a:lnSpc>
                          <a:spcPct val="125000"/>
                        </a:lnSpc>
                        <a:spcBef>
                          <a:spcPts val="0"/>
                        </a:spcBef>
                        <a:spcAft>
                          <a:spcPts val="0"/>
                        </a:spcAft>
                        <a:buClrTx/>
                        <a:buSzTx/>
                        <a:buFontTx/>
                        <a:buNone/>
                        <a:tabLst/>
                        <a:defRPr/>
                      </a:pPr>
                      <a:r>
                        <a:rPr lang="en-US" altLang="zh-CN" sz="1600" b="0" kern="100" dirty="0" smtClean="0">
                          <a:solidFill>
                            <a:srgbClr val="000000"/>
                          </a:solidFill>
                          <a:latin typeface="+mn-ea"/>
                          <a:ea typeface="+mn-ea"/>
                          <a:cs typeface="宋体"/>
                        </a:rPr>
                        <a:t>4</a:t>
                      </a:r>
                      <a:r>
                        <a:rPr lang="zh-CN" altLang="en-US" sz="1600" b="0" kern="100" dirty="0" smtClean="0">
                          <a:solidFill>
                            <a:srgbClr val="000000"/>
                          </a:solidFill>
                          <a:latin typeface="+mn-ea"/>
                          <a:ea typeface="+mn-ea"/>
                          <a:cs typeface="宋体"/>
                        </a:rPr>
                        <a:t>承包单位现场管理人员已到位，机具、施工人员已进场，主要工程材料已落实 ；</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55600" marR="0" lvl="1" indent="-184150" algn="l" defTabSz="914400" rtl="0" eaLnBrk="1" fontAlgn="auto" latinLnBrk="0" hangingPunct="1">
                        <a:lnSpc>
                          <a:spcPct val="125000"/>
                        </a:lnSpc>
                        <a:spcBef>
                          <a:spcPts val="0"/>
                        </a:spcBef>
                        <a:spcAft>
                          <a:spcPts val="0"/>
                        </a:spcAft>
                        <a:buClrTx/>
                        <a:buSzTx/>
                        <a:buFontTx/>
                        <a:buNone/>
                        <a:tabLst/>
                        <a:defRPr/>
                      </a:pPr>
                      <a:r>
                        <a:rPr lang="en-US" altLang="zh-CN" sz="1600" b="0" kern="100" dirty="0" smtClean="0">
                          <a:solidFill>
                            <a:srgbClr val="000000"/>
                          </a:solidFill>
                          <a:latin typeface="+mn-ea"/>
                          <a:ea typeface="+mn-ea"/>
                          <a:cs typeface="宋体"/>
                        </a:rPr>
                        <a:t>4</a:t>
                      </a:r>
                      <a:r>
                        <a:rPr lang="zh-CN" altLang="en-US" sz="1600" b="0" kern="100" dirty="0" smtClean="0">
                          <a:solidFill>
                            <a:srgbClr val="000000"/>
                          </a:solidFill>
                          <a:latin typeface="+mn-ea"/>
                          <a:ea typeface="+mn-ea"/>
                          <a:cs typeface="宋体"/>
                        </a:rPr>
                        <a:t>进场道路及水、电、通信等已满足开工要求。</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7703">
                <a:tc>
                  <a:txBody>
                    <a:bodyPr/>
                    <a:lstStyle/>
                    <a:p>
                      <a:pPr marL="355600" marR="0" lvl="1" indent="-184150" algn="l" defTabSz="914400" rtl="0" eaLnBrk="1" fontAlgn="auto" latinLnBrk="0" hangingPunct="1">
                        <a:lnSpc>
                          <a:spcPct val="125000"/>
                        </a:lnSpc>
                        <a:spcBef>
                          <a:spcPts val="0"/>
                        </a:spcBef>
                        <a:spcAft>
                          <a:spcPts val="0"/>
                        </a:spcAft>
                        <a:buClrTx/>
                        <a:buSzTx/>
                        <a:buFontTx/>
                        <a:buNone/>
                        <a:tabLst/>
                        <a:defRPr/>
                      </a:pPr>
                      <a:r>
                        <a:rPr lang="en-US" altLang="zh-CN" sz="1600" b="0" kern="100" dirty="0" smtClean="0">
                          <a:solidFill>
                            <a:srgbClr val="000000"/>
                          </a:solidFill>
                          <a:latin typeface="+mn-ea"/>
                          <a:ea typeface="+mn-ea"/>
                          <a:cs typeface="宋体"/>
                        </a:rPr>
                        <a:t>5</a:t>
                      </a:r>
                      <a:r>
                        <a:rPr lang="zh-CN" altLang="en-US" sz="1600" b="0" kern="100" dirty="0" smtClean="0">
                          <a:solidFill>
                            <a:srgbClr val="000000"/>
                          </a:solidFill>
                          <a:latin typeface="+mn-ea"/>
                          <a:ea typeface="+mn-ea"/>
                          <a:cs typeface="宋体"/>
                        </a:rPr>
                        <a:t>进场道路及水、电、通讯等已满足开工要求。</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600" b="1" kern="100" dirty="0" smtClean="0">
                          <a:solidFill>
                            <a:srgbClr val="000000"/>
                          </a:solidFill>
                          <a:latin typeface="+mn-ea"/>
                          <a:ea typeface="+mn-ea"/>
                          <a:cs typeface="宋体"/>
                        </a:rPr>
                        <a:t>5.1.9  </a:t>
                      </a:r>
                      <a:r>
                        <a:rPr lang="zh-CN" altLang="en-US" sz="1600" b="1" kern="100" dirty="0" smtClean="0">
                          <a:solidFill>
                            <a:srgbClr val="000000"/>
                          </a:solidFill>
                          <a:latin typeface="+mn-ea"/>
                          <a:ea typeface="+mn-ea"/>
                          <a:cs typeface="宋体"/>
                        </a:rPr>
                        <a:t>开工报审表应按本规范表</a:t>
                      </a:r>
                      <a:r>
                        <a:rPr lang="en-US" altLang="zh-CN" sz="1600" b="1" kern="100" dirty="0" smtClean="0">
                          <a:solidFill>
                            <a:srgbClr val="000000"/>
                          </a:solidFill>
                          <a:latin typeface="+mn-ea"/>
                          <a:ea typeface="+mn-ea"/>
                          <a:cs typeface="宋体"/>
                        </a:rPr>
                        <a:t>B.0.2</a:t>
                      </a:r>
                      <a:r>
                        <a:rPr lang="zh-CN" altLang="en-US" sz="1600" b="1" kern="100" dirty="0" smtClean="0">
                          <a:solidFill>
                            <a:srgbClr val="000000"/>
                          </a:solidFill>
                          <a:latin typeface="+mn-ea"/>
                          <a:ea typeface="+mn-ea"/>
                          <a:cs typeface="宋体"/>
                        </a:rPr>
                        <a:t>的要求填写。工程开工令应按本规范表</a:t>
                      </a:r>
                      <a:r>
                        <a:rPr lang="en-US" altLang="zh-CN" sz="1600" b="1" kern="100" dirty="0" smtClean="0">
                          <a:solidFill>
                            <a:srgbClr val="000000"/>
                          </a:solidFill>
                          <a:latin typeface="+mn-ea"/>
                          <a:ea typeface="+mn-ea"/>
                          <a:cs typeface="宋体"/>
                        </a:rPr>
                        <a:t>A.0.2</a:t>
                      </a:r>
                      <a:r>
                        <a:rPr lang="zh-CN" altLang="en-US" sz="1600" b="1" kern="100" dirty="0" smtClean="0">
                          <a:solidFill>
                            <a:srgbClr val="000000"/>
                          </a:solidFill>
                          <a:latin typeface="+mn-ea"/>
                          <a:ea typeface="+mn-ea"/>
                          <a:cs typeface="宋体"/>
                        </a:rPr>
                        <a:t>的要求填写。</a:t>
                      </a:r>
                      <a:endParaRPr lang="zh-CN" altLang="en-US" sz="1600" b="1" kern="100" dirty="0">
                        <a:solidFill>
                          <a:srgbClr val="000000"/>
                        </a:solidFill>
                        <a:latin typeface="+mn-ea"/>
                        <a:ea typeface="+mn-ea"/>
                        <a:cs typeface="宋体"/>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dirty="0" smtClean="0"/>
          </a:p>
          <a:p>
            <a:pPr indent="504000" algn="just">
              <a:buNone/>
            </a:pPr>
            <a:r>
              <a:rPr lang="zh-CN" altLang="en-US" dirty="0" smtClean="0"/>
              <a:t>事件一：</a:t>
            </a:r>
            <a:r>
              <a:rPr lang="zh-CN" altLang="en-US" b="0" dirty="0" smtClean="0"/>
              <a:t>施工单位已根据合同要求完成了本工程</a:t>
            </a:r>
            <a:r>
              <a:rPr lang="en-US" altLang="zh-CN" b="0" dirty="0" smtClean="0"/>
              <a:t>《</a:t>
            </a:r>
            <a:r>
              <a:rPr lang="zh-CN" altLang="en-US" b="0" dirty="0" smtClean="0"/>
              <a:t>施工组织设计</a:t>
            </a:r>
            <a:r>
              <a:rPr lang="en-US" altLang="zh-CN" b="0" dirty="0" smtClean="0"/>
              <a:t>》</a:t>
            </a:r>
            <a:r>
              <a:rPr lang="zh-CN" altLang="en-US" b="0" dirty="0" smtClean="0"/>
              <a:t>的编制，并经施工单位技术负责人审批，报监理单位审核。</a:t>
            </a:r>
            <a:endParaRPr lang="en-US" altLang="zh-CN" b="0" dirty="0" smtClean="0"/>
          </a:p>
          <a:p>
            <a:pPr indent="504000" algn="just">
              <a:buNone/>
            </a:pPr>
            <a:endParaRPr lang="zh-CN" altLang="en-US" b="0" dirty="0" smtClean="0"/>
          </a:p>
          <a:p>
            <a:pPr indent="504000" algn="just">
              <a:buNone/>
            </a:pPr>
            <a:r>
              <a:rPr lang="zh-CN" altLang="en-US" dirty="0" smtClean="0"/>
              <a:t>事件二：</a:t>
            </a:r>
            <a:r>
              <a:rPr lang="zh-CN" altLang="en-US" b="0" dirty="0" smtClean="0"/>
              <a:t>本工程地下</a:t>
            </a:r>
            <a:r>
              <a:rPr lang="en-US" altLang="zh-CN" b="0" dirty="0" smtClean="0"/>
              <a:t>2</a:t>
            </a:r>
            <a:r>
              <a:rPr lang="zh-CN" altLang="en-US" b="0" dirty="0" smtClean="0"/>
              <a:t>层，基坑开挖深度超过</a:t>
            </a:r>
            <a:r>
              <a:rPr lang="en-US" altLang="zh-CN" b="0" dirty="0" smtClean="0"/>
              <a:t>5m</a:t>
            </a:r>
            <a:r>
              <a:rPr lang="zh-CN" altLang="en-US" b="0" dirty="0" smtClean="0"/>
              <a:t>，据建质</a:t>
            </a:r>
            <a:r>
              <a:rPr lang="en-US" altLang="zh-CN" b="0" dirty="0" smtClean="0"/>
              <a:t>[2009]87</a:t>
            </a:r>
            <a:r>
              <a:rPr lang="zh-CN" altLang="en-US" b="0" dirty="0" smtClean="0"/>
              <a:t>号文件规定，属有一定规模的危险性较大分部分项工程，应组织专家进行评审会议。施工单位于</a:t>
            </a:r>
            <a:r>
              <a:rPr lang="en-US" altLang="zh-CN" b="0" dirty="0" smtClean="0"/>
              <a:t>2010</a:t>
            </a:r>
            <a:r>
              <a:rPr lang="zh-CN" altLang="en-US" b="0" dirty="0" smtClean="0"/>
              <a:t>年</a:t>
            </a:r>
            <a:r>
              <a:rPr lang="en-US" altLang="zh-CN" b="0" dirty="0" smtClean="0"/>
              <a:t>5</a:t>
            </a:r>
            <a:r>
              <a:rPr lang="zh-CN" altLang="en-US" b="0" dirty="0" smtClean="0"/>
              <a:t>月</a:t>
            </a:r>
            <a:r>
              <a:rPr lang="en-US" altLang="zh-CN" b="0" dirty="0" smtClean="0"/>
              <a:t>8</a:t>
            </a:r>
            <a:r>
              <a:rPr lang="zh-CN" altLang="en-US" b="0" dirty="0" smtClean="0"/>
              <a:t>日组织专家对该方案进行评审，并根据评审意见对专项方案进行了修改，</a:t>
            </a:r>
            <a:r>
              <a:rPr lang="en-US" altLang="zh-CN" b="0" dirty="0" smtClean="0"/>
              <a:t>2010</a:t>
            </a:r>
            <a:r>
              <a:rPr lang="zh-CN" altLang="en-US" b="0" dirty="0" smtClean="0"/>
              <a:t>年</a:t>
            </a:r>
            <a:r>
              <a:rPr lang="en-US" altLang="zh-CN" b="0" dirty="0" smtClean="0"/>
              <a:t>5</a:t>
            </a:r>
            <a:r>
              <a:rPr lang="zh-CN" altLang="en-US" b="0" dirty="0" smtClean="0"/>
              <a:t>月</a:t>
            </a:r>
            <a:r>
              <a:rPr lang="en-US" altLang="zh-CN" b="0" dirty="0" smtClean="0"/>
              <a:t>10</a:t>
            </a:r>
            <a:r>
              <a:rPr lang="zh-CN" altLang="en-US" b="0" dirty="0" smtClean="0"/>
              <a:t>日再次报送监理工程师审核。</a:t>
            </a:r>
            <a:endParaRPr lang="zh-CN" altLang="en-US" b="0" dirty="0"/>
          </a:p>
        </p:txBody>
      </p:sp>
      <p:sp>
        <p:nvSpPr>
          <p:cNvPr id="3" name="标题 2"/>
          <p:cNvSpPr>
            <a:spLocks noGrp="1"/>
          </p:cNvSpPr>
          <p:nvPr>
            <p:ph type="title"/>
          </p:nvPr>
        </p:nvSpPr>
        <p:spPr/>
        <p:txBody>
          <a:bodyPr/>
          <a:lstStyle/>
          <a:p>
            <a:r>
              <a:rPr lang="en-US" altLang="zh-CN" dirty="0" smtClean="0"/>
              <a:t>3.3 </a:t>
            </a:r>
            <a:r>
              <a:rPr lang="zh-CN" altLang="en-US" dirty="0" smtClean="0"/>
              <a:t>施工组织设计或（专项）施工方案报审表</a:t>
            </a:r>
            <a:endParaRPr lang="zh-CN" altLang="en-US" dirty="0"/>
          </a:p>
        </p:txBody>
      </p:sp>
    </p:spTree>
  </p:cSld>
  <p:clrMapOvr>
    <a:masterClrMapping/>
  </p:clrMapOvr>
  <p:transition>
    <p:wheel spokes="8"/>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 </a:t>
            </a:r>
            <a:r>
              <a:rPr lang="zh-CN" altLang="en-US" dirty="0" smtClean="0"/>
              <a:t>施工组织设计或（专项）施工方案报审表</a:t>
            </a:r>
            <a:endParaRPr lang="zh-CN" altLang="en-US" dirty="0"/>
          </a:p>
        </p:txBody>
      </p:sp>
      <p:pic>
        <p:nvPicPr>
          <p:cNvPr id="8194" name="Picture 2"/>
          <p:cNvPicPr>
            <a:picLocks noChangeAspect="1" noChangeArrowheads="1"/>
          </p:cNvPicPr>
          <p:nvPr/>
        </p:nvPicPr>
        <p:blipFill>
          <a:blip r:embed="rId3"/>
          <a:srcRect/>
          <a:stretch>
            <a:fillRect/>
          </a:stretch>
        </p:blipFill>
        <p:spPr bwMode="auto">
          <a:xfrm>
            <a:off x="142844" y="857256"/>
            <a:ext cx="4286280" cy="6072206"/>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4714876" y="857232"/>
            <a:ext cx="4214842" cy="6000792"/>
          </a:xfrm>
          <a:prstGeom prst="rect">
            <a:avLst/>
          </a:prstGeom>
          <a:noFill/>
          <a:ln w="9525">
            <a:noFill/>
            <a:miter lim="800000"/>
            <a:headEnd/>
            <a:tailEnd/>
          </a:ln>
          <a:effectLst/>
        </p:spPr>
      </p:pic>
      <p:sp>
        <p:nvSpPr>
          <p:cNvPr id="5" name="圆角矩形标注 4"/>
          <p:cNvSpPr>
            <a:spLocks noChangeArrowheads="1"/>
          </p:cNvSpPr>
          <p:nvPr/>
        </p:nvSpPr>
        <p:spPr bwMode="auto">
          <a:xfrm>
            <a:off x="214282" y="3214686"/>
            <a:ext cx="4214842" cy="1693209"/>
          </a:xfrm>
          <a:prstGeom prst="wedgeRoundRectCallout">
            <a:avLst>
              <a:gd name="adj1" fmla="val -22186"/>
              <a:gd name="adj2" fmla="val -105833"/>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施工单位编制的施工组织设计经施工单位技术负责人审批同意并加盖施工单位公章后，与施工组织设计报审表一并报送项目监理机构。 </a:t>
            </a:r>
            <a:r>
              <a:rPr lang="zh-CN" altLang="en-US" b="1" dirty="0" smtClean="0">
                <a:solidFill>
                  <a:srgbClr val="FF0000"/>
                </a:solidFill>
              </a:rPr>
              <a:t>（应附施工单位内部审批记录）</a:t>
            </a:r>
            <a:endParaRPr lang="zh-CN" altLang="en-US" b="1" dirty="0">
              <a:solidFill>
                <a:srgbClr val="FF0000"/>
              </a:solidFill>
            </a:endParaRPr>
          </a:p>
        </p:txBody>
      </p:sp>
      <p:sp>
        <p:nvSpPr>
          <p:cNvPr id="6" name="圆角矩形标注 5"/>
          <p:cNvSpPr>
            <a:spLocks noChangeArrowheads="1"/>
          </p:cNvSpPr>
          <p:nvPr/>
        </p:nvSpPr>
        <p:spPr bwMode="auto">
          <a:xfrm>
            <a:off x="2643174" y="0"/>
            <a:ext cx="5500726" cy="1693209"/>
          </a:xfrm>
          <a:prstGeom prst="wedgeRoundRectCallout">
            <a:avLst>
              <a:gd name="adj1" fmla="val -61459"/>
              <a:gd name="adj2" fmla="val 48118"/>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本表除用于施工组织设计或（专项）施工方案报审及施工组织设计（方案）发生改变后的重新报审外，还可用于对危及结构安全或使用功能的分项工程整改方案的报审及重点部位、关键工序的施工工艺、四新技术的工艺方法和确保工程质量的措施的报审。</a:t>
            </a:r>
            <a:endParaRPr lang="zh-CN" altLang="en-US" b="1" dirty="0">
              <a:solidFill>
                <a:srgbClr val="FF0000"/>
              </a:solidFill>
            </a:endParaRPr>
          </a:p>
        </p:txBody>
      </p:sp>
      <p:sp>
        <p:nvSpPr>
          <p:cNvPr id="7" name="圆角矩形标注 6"/>
          <p:cNvSpPr>
            <a:spLocks noChangeArrowheads="1"/>
          </p:cNvSpPr>
          <p:nvPr/>
        </p:nvSpPr>
        <p:spPr bwMode="auto">
          <a:xfrm>
            <a:off x="4929158" y="3000372"/>
            <a:ext cx="4214842" cy="1693209"/>
          </a:xfrm>
          <a:prstGeom prst="wedgeRoundRectCallout">
            <a:avLst>
              <a:gd name="adj1" fmla="val -22509"/>
              <a:gd name="adj2" fmla="val -71174"/>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对分包单位编制的施工组织设计或（专项）施工方案均应由施工单位按相关规定完成相关审批手续后，报项目监理机构审核。 </a:t>
            </a:r>
            <a:r>
              <a:rPr lang="zh-CN" altLang="en-US" b="1" dirty="0" smtClean="0">
                <a:solidFill>
                  <a:srgbClr val="FF0000"/>
                </a:solidFill>
              </a:rPr>
              <a:t>（应附施工单位内部审批记录）</a:t>
            </a:r>
            <a:endParaRPr lang="zh-CN" altLang="en-US" b="1" dirty="0">
              <a:solidFill>
                <a:srgbClr val="FF0000"/>
              </a:solidFill>
            </a:endParaRPr>
          </a:p>
        </p:txBody>
      </p:sp>
      <p:sp>
        <p:nvSpPr>
          <p:cNvPr id="10" name="圆角矩形标注 9"/>
          <p:cNvSpPr>
            <a:spLocks noChangeArrowheads="1"/>
          </p:cNvSpPr>
          <p:nvPr/>
        </p:nvSpPr>
        <p:spPr bwMode="auto">
          <a:xfrm>
            <a:off x="1928794" y="5777748"/>
            <a:ext cx="3786214" cy="1080276"/>
          </a:xfrm>
          <a:prstGeom prst="wedgeRoundRectCallout">
            <a:avLst>
              <a:gd name="adj1" fmla="val 63092"/>
              <a:gd name="adj2" fmla="val -27668"/>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对于超过一定规模的危险性较大的分部分项工程专项方案的报审，需经建设单位审批，并签字、盖章。</a:t>
            </a:r>
            <a:endParaRPr lang="zh-CN" altLang="en-US" dirty="0"/>
          </a:p>
        </p:txBody>
      </p:sp>
      <p:sp>
        <p:nvSpPr>
          <p:cNvPr id="13" name="圆角矩形标注 12"/>
          <p:cNvSpPr>
            <a:spLocks noChangeArrowheads="1"/>
          </p:cNvSpPr>
          <p:nvPr/>
        </p:nvSpPr>
        <p:spPr bwMode="auto">
          <a:xfrm>
            <a:off x="1357290" y="2928934"/>
            <a:ext cx="6286544" cy="2306143"/>
          </a:xfrm>
          <a:prstGeom prst="wedgeRoundRectCallout">
            <a:avLst>
              <a:gd name="adj1" fmla="val 1831"/>
              <a:gd name="adj2" fmla="val -78712"/>
              <a:gd name="adj3" fmla="val 16667"/>
            </a:avLst>
          </a:prstGeom>
          <a:solidFill>
            <a:srgbClr val="FFFF00"/>
          </a:solidFill>
          <a:ln w="6350" algn="ctr">
            <a:solidFill>
              <a:schemeClr val="tx1"/>
            </a:solidFill>
            <a:round/>
            <a:headEnd/>
            <a:tailEnd/>
          </a:ln>
        </p:spPr>
        <p:txBody>
          <a:bodyPr wrap="square" lIns="72000" tIns="72000" rIns="72000" bIns="72000" anchor="ctr">
            <a:spAutoFit/>
          </a:bodyPr>
          <a:lstStyle/>
          <a:p>
            <a:r>
              <a:rPr lang="zh-CN" altLang="en-US" dirty="0" smtClean="0"/>
              <a:t>本表还可用于对危及结构安全或使用功能的分项工程整改方案的报审及重点部位、关键工序的施工工艺、四新技术的工艺方法和确保工程质量的措施的报审。</a:t>
            </a:r>
            <a:endParaRPr lang="en-US" altLang="zh-CN" dirty="0" smtClean="0"/>
          </a:p>
          <a:p>
            <a:endParaRPr lang="en-US" altLang="zh-CN" b="1" dirty="0" smtClean="0">
              <a:solidFill>
                <a:srgbClr val="FF0000"/>
              </a:solidFill>
            </a:endParaRPr>
          </a:p>
          <a:p>
            <a:r>
              <a:rPr lang="zh-CN" altLang="en-US" dirty="0" smtClean="0"/>
              <a:t>对危及结构安全或使用功能的分项工程整改方案的报审，在证明文件中应有建设单位、设计单位、监理单位各方共同认可的书面意见。</a:t>
            </a:r>
            <a:endParaRPr lang="zh-CN" altLang="en-US" b="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Bottom)">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Bottom)">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lide(fromBottom)">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lide(fromBottom)">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0" grpId="0" animBg="1"/>
      <p:bldP spid="13" grpId="0" animBg="1"/>
      <p:bldP spid="1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zh-CN" altLang="en-US" b="0" dirty="0" smtClean="0"/>
              <a:t>施工单位根据</a:t>
            </a:r>
            <a:r>
              <a:rPr lang="en-US" altLang="zh-CN" b="0" dirty="0" smtClean="0"/>
              <a:t>《</a:t>
            </a:r>
            <a:r>
              <a:rPr lang="zh-CN" altLang="en-US" b="0" dirty="0" smtClean="0"/>
              <a:t>施工合同</a:t>
            </a:r>
            <a:r>
              <a:rPr lang="en-US" altLang="zh-CN" b="0" dirty="0" smtClean="0"/>
              <a:t>》</a:t>
            </a:r>
            <a:r>
              <a:rPr lang="zh-CN" altLang="en-US" b="0" dirty="0" smtClean="0"/>
              <a:t>要求，通过招标方式确定方兴机电安装工程有限公司为本项目智能建筑专业工程的分包单位，施工单位将分包单位资质报送项目监理机构审核。</a:t>
            </a:r>
            <a:endParaRPr lang="zh-CN" altLang="en-US" dirty="0"/>
          </a:p>
        </p:txBody>
      </p:sp>
      <p:sp>
        <p:nvSpPr>
          <p:cNvPr id="3" name="标题 2"/>
          <p:cNvSpPr>
            <a:spLocks noGrp="1"/>
          </p:cNvSpPr>
          <p:nvPr>
            <p:ph type="title"/>
          </p:nvPr>
        </p:nvSpPr>
        <p:spPr/>
        <p:txBody>
          <a:bodyPr/>
          <a:lstStyle/>
          <a:p>
            <a:r>
              <a:rPr lang="en-US" altLang="zh-CN" dirty="0" smtClean="0"/>
              <a:t>3.4 </a:t>
            </a:r>
            <a:r>
              <a:rPr lang="zh-CN" altLang="en-US" dirty="0" smtClean="0"/>
              <a:t>分包单位资格报审表</a:t>
            </a:r>
            <a:endParaRPr lang="zh-CN" altLang="en-US" dirty="0"/>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pPr>
              <a:spcBef>
                <a:spcPts val="1800"/>
              </a:spcBef>
            </a:pPr>
            <a:r>
              <a:rPr lang="zh-CN" altLang="en-US" b="0" dirty="0" smtClean="0"/>
              <a:t>各类表的签发、报送、回复应当依照合同文件、法律、法规、规范标准等规定的程序和时限进行。</a:t>
            </a:r>
          </a:p>
          <a:p>
            <a:pPr>
              <a:spcBef>
                <a:spcPts val="1800"/>
              </a:spcBef>
            </a:pPr>
            <a:r>
              <a:rPr lang="zh-CN" altLang="en-US" b="0" dirty="0" smtClean="0"/>
              <a:t>各类表应按有关规定，采用碳素墨水、蓝黑墨水书写或黑色碳素印墨打印，不得使用易褪色的书写材料。</a:t>
            </a:r>
          </a:p>
          <a:p>
            <a:pPr>
              <a:spcBef>
                <a:spcPts val="1800"/>
              </a:spcBef>
            </a:pPr>
            <a:r>
              <a:rPr lang="zh-CN" altLang="en-US" b="0" dirty="0" smtClean="0"/>
              <a:t>各类表中“□”表示可选择项，以“√”表示被选中项。</a:t>
            </a:r>
          </a:p>
          <a:p>
            <a:pPr>
              <a:spcBef>
                <a:spcPts val="1800"/>
              </a:spcBef>
            </a:pPr>
            <a:r>
              <a:rPr lang="zh-CN" altLang="en-US" b="0" dirty="0" smtClean="0"/>
              <a:t>填写各类表应使用规范语言，法定计量单位，公历年、月、日。各类表中相关人员的签字栏均须由本人签署。由施工单位提供附件的，应在附件上加盖骑缝章。</a:t>
            </a:r>
          </a:p>
          <a:p>
            <a:pPr>
              <a:spcBef>
                <a:spcPts val="1800"/>
              </a:spcBef>
            </a:pPr>
            <a:r>
              <a:rPr lang="zh-CN" altLang="en-US" b="0" dirty="0" smtClean="0"/>
              <a:t>各类表在实际使用中，应分类建立统一编码体系，各类表式的编号应连续编号，不得重号、跳号。</a:t>
            </a:r>
          </a:p>
          <a:p>
            <a:pPr>
              <a:spcBef>
                <a:spcPts val="1800"/>
              </a:spcBef>
            </a:pPr>
            <a:endParaRPr lang="zh-CN" altLang="en-US" b="0" dirty="0" smtClean="0"/>
          </a:p>
          <a:p>
            <a:endParaRPr lang="zh-CN" altLang="en-US" dirty="0"/>
          </a:p>
        </p:txBody>
      </p:sp>
      <p:sp>
        <p:nvSpPr>
          <p:cNvPr id="3" name="标题 2"/>
          <p:cNvSpPr>
            <a:spLocks noGrp="1"/>
          </p:cNvSpPr>
          <p:nvPr>
            <p:ph type="title"/>
          </p:nvPr>
        </p:nvSpPr>
        <p:spPr/>
        <p:txBody>
          <a:bodyPr/>
          <a:lstStyle/>
          <a:p>
            <a:r>
              <a:rPr lang="en-US" altLang="zh-CN" dirty="0" smtClean="0"/>
              <a:t> 1.</a:t>
            </a:r>
            <a:r>
              <a:rPr lang="zh-CN" altLang="en-US" dirty="0" smtClean="0"/>
              <a:t> 基本要求及说明</a:t>
            </a:r>
            <a:endParaRPr lang="zh-CN" altLang="en-US" dirty="0"/>
          </a:p>
        </p:txBody>
      </p:sp>
    </p:spTree>
  </p:cSld>
  <p:clrMapOvr>
    <a:masterClrMapping/>
  </p:clrMapOvr>
  <p:transition>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t>
            </a:r>
            <a:r>
              <a:rPr lang="zh-CN" altLang="en-US" dirty="0" smtClean="0"/>
              <a:t>分包单位资格报审表</a:t>
            </a:r>
            <a:endParaRPr lang="zh-CN" altLang="en-US" dirty="0"/>
          </a:p>
        </p:txBody>
      </p:sp>
      <p:pic>
        <p:nvPicPr>
          <p:cNvPr id="10242" name="Picture 2"/>
          <p:cNvPicPr>
            <a:picLocks noChangeAspect="1" noChangeArrowheads="1"/>
          </p:cNvPicPr>
          <p:nvPr/>
        </p:nvPicPr>
        <p:blipFill>
          <a:blip r:embed="rId2"/>
          <a:srcRect/>
          <a:stretch>
            <a:fillRect/>
          </a:stretch>
        </p:blipFill>
        <p:spPr bwMode="auto">
          <a:xfrm>
            <a:off x="142844" y="857232"/>
            <a:ext cx="4357718" cy="6000768"/>
          </a:xfrm>
          <a:prstGeom prst="rect">
            <a:avLst/>
          </a:prstGeom>
          <a:noFill/>
          <a:ln w="9525">
            <a:noFill/>
            <a:miter lim="800000"/>
            <a:headEnd/>
            <a:tailEnd/>
          </a:ln>
          <a:effectLst/>
        </p:spPr>
      </p:pic>
      <p:sp>
        <p:nvSpPr>
          <p:cNvPr id="4" name="圆角矩形标注 3"/>
          <p:cNvSpPr>
            <a:spLocks noChangeArrowheads="1"/>
          </p:cNvSpPr>
          <p:nvPr/>
        </p:nvSpPr>
        <p:spPr bwMode="auto">
          <a:xfrm>
            <a:off x="4500562" y="613497"/>
            <a:ext cx="4500594" cy="1386743"/>
          </a:xfrm>
          <a:prstGeom prst="wedgeRoundRectCallout">
            <a:avLst>
              <a:gd name="adj1" fmla="val -77039"/>
              <a:gd name="adj2" fmla="val 30857"/>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本表适用于各类分包单位的资格报审，包括劳务分包和专业分包。</a:t>
            </a:r>
          </a:p>
          <a:p>
            <a:r>
              <a:rPr lang="zh-CN" altLang="en-US" dirty="0" smtClean="0"/>
              <a:t>分包单位的名称应按</a:t>
            </a:r>
            <a:r>
              <a:rPr lang="en-US" altLang="zh-CN" dirty="0" smtClean="0"/>
              <a:t>《</a:t>
            </a:r>
            <a:r>
              <a:rPr lang="zh-CN" altLang="en-US" dirty="0" smtClean="0"/>
              <a:t>企业法人营业执照</a:t>
            </a:r>
            <a:r>
              <a:rPr lang="en-US" altLang="zh-CN" dirty="0" smtClean="0"/>
              <a:t>》</a:t>
            </a:r>
            <a:r>
              <a:rPr lang="zh-CN" altLang="en-US" dirty="0" smtClean="0"/>
              <a:t>全称填写。</a:t>
            </a:r>
            <a:endParaRPr lang="zh-CN" altLang="en-US" b="1" dirty="0">
              <a:solidFill>
                <a:srgbClr val="FF0000"/>
              </a:solidFill>
            </a:endParaRPr>
          </a:p>
        </p:txBody>
      </p:sp>
      <p:sp>
        <p:nvSpPr>
          <p:cNvPr id="5" name="圆角矩形标注 4"/>
          <p:cNvSpPr>
            <a:spLocks noChangeArrowheads="1"/>
          </p:cNvSpPr>
          <p:nvPr/>
        </p:nvSpPr>
        <p:spPr bwMode="auto">
          <a:xfrm>
            <a:off x="4500562" y="2159772"/>
            <a:ext cx="4500000" cy="4412500"/>
          </a:xfrm>
          <a:prstGeom prst="wedgeRoundRectCallout">
            <a:avLst>
              <a:gd name="adj1" fmla="val -61198"/>
              <a:gd name="adj2" fmla="val -11851"/>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分包单位资质材料包括：营业执照、企业资质等级证书、安全生产许可文件、专职管理人员和特种作业人员的资格证书等；分包单位业绩材料是指分包单位近三年完成的与分包工程内容类似的工程及质量情况。</a:t>
            </a:r>
            <a:endParaRPr lang="en-US" altLang="zh-CN" dirty="0" smtClean="0"/>
          </a:p>
          <a:p>
            <a:r>
              <a:rPr lang="zh-CN" altLang="en-US" dirty="0" smtClean="0"/>
              <a:t>分包单位资质材料还应包括：特殊行业施工许可证、国外（境外）企业在国内施工工程许可证、拟分包工程的内容和范围等证明资料。</a:t>
            </a:r>
            <a:endParaRPr lang="en-US" altLang="zh-CN" dirty="0" smtClean="0"/>
          </a:p>
          <a:p>
            <a:endParaRPr lang="en-US" altLang="zh-CN" b="1" dirty="0" smtClean="0">
              <a:solidFill>
                <a:srgbClr val="FF0000"/>
              </a:solidFill>
            </a:endParaRPr>
          </a:p>
          <a:p>
            <a:r>
              <a:rPr lang="zh-CN" altLang="en-US" dirty="0" smtClean="0"/>
              <a:t>在施工合同中已约定由建设单位（或与施工单位联合）招标确定的分包单位，施工单位可不再报审。</a:t>
            </a:r>
            <a:endParaRPr lang="zh-CN" altLang="en-US" b="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zh-CN" altLang="en-US" dirty="0" smtClean="0"/>
              <a:t>事件一：</a:t>
            </a:r>
            <a:r>
              <a:rPr lang="zh-CN" altLang="en-US" b="0" dirty="0" smtClean="0"/>
              <a:t>施工单位根据合同要求编制了本工程总施工进度计划，并经施工单位技术负责人审批，报监理单位审核。</a:t>
            </a:r>
          </a:p>
          <a:p>
            <a:pPr indent="504000" algn="just">
              <a:buNone/>
            </a:pPr>
            <a:endParaRPr lang="en-US" altLang="zh-CN" b="0" dirty="0" smtClean="0"/>
          </a:p>
          <a:p>
            <a:pPr indent="504000" algn="just">
              <a:buNone/>
            </a:pPr>
            <a:r>
              <a:rPr lang="zh-CN" altLang="en-US" dirty="0" smtClean="0"/>
              <a:t>事件二：</a:t>
            </a:r>
            <a:r>
              <a:rPr lang="zh-CN" altLang="en-US" b="0" dirty="0" smtClean="0"/>
              <a:t>本工程主体结构施工于</a:t>
            </a:r>
            <a:r>
              <a:rPr lang="en-US" altLang="zh-CN" b="0" dirty="0" smtClean="0"/>
              <a:t>2011</a:t>
            </a:r>
            <a:r>
              <a:rPr lang="zh-CN" altLang="en-US" b="0" dirty="0" smtClean="0"/>
              <a:t>年</a:t>
            </a:r>
            <a:r>
              <a:rPr lang="en-US" altLang="zh-CN" b="0" dirty="0" smtClean="0"/>
              <a:t>7</a:t>
            </a:r>
            <a:r>
              <a:rPr lang="zh-CN" altLang="en-US" b="0" dirty="0" smtClean="0"/>
              <a:t>月将完成，施工单位根据合同要求对本工程装饰装修阶段的施工进度提出阶段性施工进度计划并报监理单位审核。</a:t>
            </a:r>
            <a:endParaRPr lang="zh-CN" altLang="en-US" dirty="0"/>
          </a:p>
        </p:txBody>
      </p:sp>
      <p:sp>
        <p:nvSpPr>
          <p:cNvPr id="3" name="标题 2"/>
          <p:cNvSpPr>
            <a:spLocks noGrp="1"/>
          </p:cNvSpPr>
          <p:nvPr>
            <p:ph type="title"/>
          </p:nvPr>
        </p:nvSpPr>
        <p:spPr/>
        <p:txBody>
          <a:bodyPr/>
          <a:lstStyle/>
          <a:p>
            <a:r>
              <a:rPr lang="en-US" altLang="zh-CN" dirty="0" smtClean="0"/>
              <a:t>3.5 </a:t>
            </a:r>
            <a:r>
              <a:rPr lang="zh-CN" altLang="en-US" dirty="0" smtClean="0"/>
              <a:t>施工进度计划报审表</a:t>
            </a:r>
            <a:endParaRPr lang="zh-CN" altLang="en-US" dirty="0"/>
          </a:p>
        </p:txBody>
      </p:sp>
    </p:spTree>
  </p:cSld>
  <p:clrMapOvr>
    <a:masterClrMapping/>
  </p:clrMapOvr>
  <p:transition>
    <p:wheel spokes="8"/>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3.5 </a:t>
            </a:r>
            <a:r>
              <a:rPr lang="zh-CN" altLang="en-US" dirty="0" smtClean="0"/>
              <a:t>施工进度计划报审表</a:t>
            </a:r>
            <a:endParaRPr lang="zh-CN" altLang="en-US" dirty="0"/>
          </a:p>
        </p:txBody>
      </p:sp>
      <p:pic>
        <p:nvPicPr>
          <p:cNvPr id="18434" name="Picture 2"/>
          <p:cNvPicPr>
            <a:picLocks noChangeAspect="1" noChangeArrowheads="1"/>
          </p:cNvPicPr>
          <p:nvPr/>
        </p:nvPicPr>
        <p:blipFill>
          <a:blip r:embed="rId2"/>
          <a:srcRect t="1401" b="952"/>
          <a:stretch>
            <a:fillRect/>
          </a:stretch>
        </p:blipFill>
        <p:spPr bwMode="auto">
          <a:xfrm>
            <a:off x="285720" y="928670"/>
            <a:ext cx="4143404" cy="592933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t="1191"/>
          <a:stretch>
            <a:fillRect/>
          </a:stretch>
        </p:blipFill>
        <p:spPr bwMode="auto">
          <a:xfrm>
            <a:off x="4500562" y="928670"/>
            <a:ext cx="4214842" cy="5929330"/>
          </a:xfrm>
          <a:prstGeom prst="rect">
            <a:avLst/>
          </a:prstGeom>
          <a:noFill/>
          <a:ln w="9525">
            <a:noFill/>
            <a:miter lim="800000"/>
            <a:headEnd/>
            <a:tailEnd/>
          </a:ln>
          <a:effectLst/>
        </p:spPr>
      </p:pic>
      <p:grpSp>
        <p:nvGrpSpPr>
          <p:cNvPr id="3" name="组合 6"/>
          <p:cNvGrpSpPr/>
          <p:nvPr/>
        </p:nvGrpSpPr>
        <p:grpSpPr>
          <a:xfrm>
            <a:off x="2000232" y="2928934"/>
            <a:ext cx="4500594" cy="1080276"/>
            <a:chOff x="2000232" y="2928934"/>
            <a:chExt cx="4500594" cy="1080276"/>
          </a:xfrm>
        </p:grpSpPr>
        <p:sp>
          <p:nvSpPr>
            <p:cNvPr id="6" name="圆角矩形标注 5"/>
            <p:cNvSpPr>
              <a:spLocks noChangeArrowheads="1"/>
            </p:cNvSpPr>
            <p:nvPr/>
          </p:nvSpPr>
          <p:spPr bwMode="auto">
            <a:xfrm>
              <a:off x="2000232" y="2928934"/>
              <a:ext cx="4500594" cy="1080276"/>
            </a:xfrm>
            <a:prstGeom prst="wedgeRoundRectCallout">
              <a:avLst>
                <a:gd name="adj1" fmla="val -46715"/>
                <a:gd name="adj2" fmla="val -93236"/>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总进度计划及阶段性（年、季、月、周）进度计划及关键工程进度计划等，均可使用本表报审。</a:t>
              </a:r>
              <a:endParaRPr lang="zh-CN" altLang="en-US" dirty="0"/>
            </a:p>
          </p:txBody>
        </p:sp>
        <p:sp>
          <p:nvSpPr>
            <p:cNvPr id="5" name="圆角矩形标注 4"/>
            <p:cNvSpPr>
              <a:spLocks noChangeArrowheads="1"/>
            </p:cNvSpPr>
            <p:nvPr/>
          </p:nvSpPr>
          <p:spPr bwMode="auto">
            <a:xfrm>
              <a:off x="2000232" y="2928934"/>
              <a:ext cx="4500594" cy="1080276"/>
            </a:xfrm>
            <a:prstGeom prst="wedgeRoundRectCallout">
              <a:avLst>
                <a:gd name="adj1" fmla="val 33038"/>
                <a:gd name="adj2" fmla="val -73022"/>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总进度计划及阶段性（年、季、月、周）进度计划及关键工程进度计划等，均可使用本表报审。</a:t>
              </a:r>
              <a:endParaRPr lang="zh-CN" altLang="en-US" dirty="0"/>
            </a:p>
          </p:txBody>
        </p:sp>
      </p:grpSp>
      <p:sp>
        <p:nvSpPr>
          <p:cNvPr id="8" name="圆角矩形标注 7"/>
          <p:cNvSpPr>
            <a:spLocks noChangeArrowheads="1"/>
          </p:cNvSpPr>
          <p:nvPr/>
        </p:nvSpPr>
        <p:spPr bwMode="auto">
          <a:xfrm>
            <a:off x="357158" y="4143380"/>
            <a:ext cx="4000528" cy="1080276"/>
          </a:xfrm>
          <a:prstGeom prst="wedgeRoundRectCallout">
            <a:avLst>
              <a:gd name="adj1" fmla="val -253"/>
              <a:gd name="adj2" fmla="val -121011"/>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lvl="0"/>
            <a:r>
              <a:rPr lang="zh-CN" altLang="en-US" dirty="0" smtClean="0"/>
              <a:t>总体进度计划必须经施工单位企业技术负责人审批，且编制、审核、批准人员签字及单位公章齐全。</a:t>
            </a:r>
            <a:endParaRPr lang="zh-CN" altLang="en-US" dirty="0"/>
          </a:p>
        </p:txBody>
      </p:sp>
      <p:sp>
        <p:nvSpPr>
          <p:cNvPr id="9" name="圆角矩形标注 8"/>
          <p:cNvSpPr>
            <a:spLocks noChangeArrowheads="1"/>
          </p:cNvSpPr>
          <p:nvPr/>
        </p:nvSpPr>
        <p:spPr bwMode="auto">
          <a:xfrm>
            <a:off x="2714612" y="4572008"/>
            <a:ext cx="4214842" cy="1386743"/>
          </a:xfrm>
          <a:prstGeom prst="wedgeRoundRectCallout">
            <a:avLst>
              <a:gd name="adj1" fmla="val -2196"/>
              <a:gd name="adj2" fmla="val -69835"/>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lvl="0"/>
            <a:r>
              <a:rPr lang="zh-CN" altLang="en-US" dirty="0" smtClean="0"/>
              <a:t>群体工程中单位工程分期进行施工的，施工单位应按照建设单位提供图纸及有关资料的时间，分别编制各单位工程的进度计划，并向项目监理机构报审。</a:t>
            </a:r>
            <a:endParaRPr lang="zh-CN" alt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zh-CN" altLang="en-US" b="0" dirty="0" smtClean="0"/>
              <a:t>施工单位在收到监理单位</a:t>
            </a:r>
            <a:r>
              <a:rPr lang="en-US" altLang="zh-CN" b="0" dirty="0" smtClean="0"/>
              <a:t>3</a:t>
            </a:r>
            <a:r>
              <a:rPr lang="zh-CN" altLang="en-US" b="0" dirty="0" smtClean="0"/>
              <a:t>月</a:t>
            </a:r>
            <a:r>
              <a:rPr lang="en-US" altLang="zh-CN" b="0" dirty="0" smtClean="0"/>
              <a:t>15</a:t>
            </a:r>
            <a:r>
              <a:rPr lang="zh-CN" altLang="en-US" b="0" dirty="0" smtClean="0"/>
              <a:t>日开具的工程开工令后，立即组织测量人员根据建设单位提供的规划红线、基准或基准点、引进水准点标高文件进行了工程平面控制网和高程控制网布设测量工作，施工项目经理部于</a:t>
            </a:r>
            <a:r>
              <a:rPr lang="en-US" altLang="zh-CN" b="0" dirty="0" smtClean="0"/>
              <a:t>3</a:t>
            </a:r>
            <a:r>
              <a:rPr lang="zh-CN" altLang="en-US" b="0" dirty="0" smtClean="0"/>
              <a:t>月</a:t>
            </a:r>
            <a:r>
              <a:rPr lang="en-US" altLang="zh-CN" b="0" dirty="0" smtClean="0"/>
              <a:t>19</a:t>
            </a:r>
            <a:r>
              <a:rPr lang="zh-CN" altLang="en-US" b="0" dirty="0" smtClean="0"/>
              <a:t>日报监理复核。</a:t>
            </a:r>
            <a:endParaRPr lang="zh-CN" altLang="en-US" dirty="0"/>
          </a:p>
        </p:txBody>
      </p:sp>
      <p:sp>
        <p:nvSpPr>
          <p:cNvPr id="3" name="标题 2"/>
          <p:cNvSpPr>
            <a:spLocks noGrp="1"/>
          </p:cNvSpPr>
          <p:nvPr>
            <p:ph type="title"/>
          </p:nvPr>
        </p:nvSpPr>
        <p:spPr/>
        <p:txBody>
          <a:bodyPr/>
          <a:lstStyle/>
          <a:p>
            <a:r>
              <a:rPr lang="en-US" altLang="zh-CN" dirty="0" smtClean="0"/>
              <a:t>3.6 </a:t>
            </a:r>
            <a:r>
              <a:rPr lang="zh-CN" altLang="en-US" dirty="0" smtClean="0"/>
              <a:t>施工控制测量成果报验表</a:t>
            </a:r>
            <a:endParaRPr lang="zh-CN" altLang="en-US" dirty="0"/>
          </a:p>
        </p:txBody>
      </p:sp>
    </p:spTree>
  </p:cSld>
  <p:clrMapOvr>
    <a:masterClrMapping/>
  </p:clrMapOvr>
  <p:transition>
    <p:wheel spokes="8"/>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en-US" dirty="0" smtClean="0"/>
              <a:t>施工控制测量成果报验表</a:t>
            </a:r>
            <a:endParaRPr lang="zh-CN" altLang="en-US" dirty="0"/>
          </a:p>
        </p:txBody>
      </p:sp>
      <p:pic>
        <p:nvPicPr>
          <p:cNvPr id="11266" name="Picture 2"/>
          <p:cNvPicPr>
            <a:picLocks noChangeAspect="1" noChangeArrowheads="1"/>
          </p:cNvPicPr>
          <p:nvPr/>
        </p:nvPicPr>
        <p:blipFill>
          <a:blip r:embed="rId2"/>
          <a:srcRect t="1176"/>
          <a:stretch>
            <a:fillRect/>
          </a:stretch>
        </p:blipFill>
        <p:spPr bwMode="auto">
          <a:xfrm>
            <a:off x="4714876" y="857232"/>
            <a:ext cx="4286280" cy="6000768"/>
          </a:xfrm>
          <a:prstGeom prst="rect">
            <a:avLst/>
          </a:prstGeom>
          <a:noFill/>
          <a:ln w="9525">
            <a:noFill/>
            <a:miter lim="800000"/>
            <a:headEnd/>
            <a:tailEnd/>
          </a:ln>
          <a:effectLst/>
        </p:spPr>
      </p:pic>
      <p:sp>
        <p:nvSpPr>
          <p:cNvPr id="4" name="圆角矩形标注 3"/>
          <p:cNvSpPr>
            <a:spLocks noChangeArrowheads="1"/>
          </p:cNvSpPr>
          <p:nvPr/>
        </p:nvSpPr>
        <p:spPr bwMode="auto">
          <a:xfrm>
            <a:off x="142844" y="857232"/>
            <a:ext cx="4500594" cy="3532011"/>
          </a:xfrm>
          <a:prstGeom prst="wedgeRoundRectCallout">
            <a:avLst>
              <a:gd name="adj1" fmla="val 59421"/>
              <a:gd name="adj2" fmla="val 14086"/>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测量放线的专业测量人员资格（测量人员的资格证书）及测量设备资料（施工测量放线使用测量仪器的名称、型号、编号、校验资料等）应经项目监理机构确认。</a:t>
            </a:r>
          </a:p>
          <a:p>
            <a:r>
              <a:rPr lang="zh-CN" altLang="en-US" dirty="0" smtClean="0"/>
              <a:t>测量依据资料及测量成果包括下列内容：</a:t>
            </a:r>
          </a:p>
          <a:p>
            <a:pPr lvl="0"/>
            <a:r>
              <a:rPr lang="zh-CN" altLang="en-US" dirty="0" smtClean="0"/>
              <a:t>平面、高程控制测量：需报送控制测量依据资料、控制测量成果表（包含平差计算表）及附图。</a:t>
            </a:r>
          </a:p>
          <a:p>
            <a:pPr lvl="0"/>
            <a:r>
              <a:rPr lang="zh-CN" altLang="en-US" dirty="0" smtClean="0"/>
              <a:t>定位放样：报送放样依据、放样成果表及附图。</a:t>
            </a:r>
            <a:endParaRPr lang="zh-CN" altLang="en-US" dirty="0"/>
          </a:p>
        </p:txBody>
      </p:sp>
      <p:sp>
        <p:nvSpPr>
          <p:cNvPr id="5" name="圆角矩形标注 4"/>
          <p:cNvSpPr>
            <a:spLocks noChangeArrowheads="1"/>
          </p:cNvSpPr>
          <p:nvPr/>
        </p:nvSpPr>
        <p:spPr bwMode="auto">
          <a:xfrm>
            <a:off x="142844" y="4500570"/>
            <a:ext cx="4464000" cy="2306143"/>
          </a:xfrm>
          <a:prstGeom prst="wedgeRoundRectCallout">
            <a:avLst>
              <a:gd name="adj1" fmla="val 58753"/>
              <a:gd name="adj2" fmla="val -21319"/>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专业监理工程师按标准规范有关要求，进行控制网布设、测点保护、仪器精度、观测规范、记录清晰等方面的检查、审核，意见栏应填写是否符合技术规范、设计等的具体要求，重点应进行必要的内业及外业复核；符合规定时，由专业监理工程师签认。</a:t>
            </a:r>
            <a:endParaRPr lang="zh-CN" altLang="en-US" b="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en-US" altLang="zh-CN" b="0" dirty="0" smtClean="0"/>
              <a:t>2011</a:t>
            </a:r>
            <a:r>
              <a:rPr lang="zh-CN" altLang="en-US" b="0" dirty="0" smtClean="0"/>
              <a:t>年</a:t>
            </a:r>
            <a:r>
              <a:rPr lang="en-US" altLang="zh-CN" b="0" dirty="0" smtClean="0"/>
              <a:t>1</a:t>
            </a:r>
            <a:r>
              <a:rPr lang="zh-CN" altLang="en-US" b="0" dirty="0" smtClean="0"/>
              <a:t>月</a:t>
            </a:r>
            <a:r>
              <a:rPr lang="en-US" altLang="zh-CN" b="0" dirty="0" smtClean="0"/>
              <a:t>20</a:t>
            </a:r>
            <a:r>
              <a:rPr lang="zh-CN" altLang="en-US" b="0" dirty="0" smtClean="0"/>
              <a:t>日进场的</a:t>
            </a:r>
            <a:r>
              <a:rPr lang="en-US" altLang="zh-CN" b="0" dirty="0" smtClean="0"/>
              <a:t>HRB400 32</a:t>
            </a:r>
            <a:r>
              <a:rPr lang="zh-CN" altLang="en-US" b="0" dirty="0" smtClean="0"/>
              <a:t>钢筋，经监理见证取样复试合格后，施工单位于</a:t>
            </a:r>
            <a:r>
              <a:rPr lang="en-US" altLang="zh-CN" b="0" dirty="0" smtClean="0"/>
              <a:t>2011</a:t>
            </a:r>
            <a:r>
              <a:rPr lang="zh-CN" altLang="en-US" b="0" dirty="0" smtClean="0"/>
              <a:t>年</a:t>
            </a:r>
            <a:r>
              <a:rPr lang="en-US" altLang="zh-CN" b="0" dirty="0" smtClean="0"/>
              <a:t>1</a:t>
            </a:r>
            <a:r>
              <a:rPr lang="zh-CN" altLang="en-US" b="0" dirty="0" smtClean="0"/>
              <a:t>月</a:t>
            </a:r>
            <a:r>
              <a:rPr lang="en-US" altLang="zh-CN" b="0" dirty="0" smtClean="0"/>
              <a:t>24</a:t>
            </a:r>
            <a:r>
              <a:rPr lang="zh-CN" altLang="en-US" b="0" dirty="0" smtClean="0"/>
              <a:t>日向项目监理机构报审，拟使用于</a:t>
            </a:r>
            <a:r>
              <a:rPr lang="en-US" altLang="zh-CN" b="0" dirty="0" smtClean="0"/>
              <a:t>4</a:t>
            </a:r>
            <a:r>
              <a:rPr lang="zh-CN" altLang="en-US" b="0" dirty="0" smtClean="0"/>
              <a:t>层剪力墙、柱部位。</a:t>
            </a:r>
          </a:p>
          <a:p>
            <a:endParaRPr lang="zh-CN" altLang="en-US" dirty="0"/>
          </a:p>
        </p:txBody>
      </p:sp>
      <p:sp>
        <p:nvSpPr>
          <p:cNvPr id="3" name="标题 2"/>
          <p:cNvSpPr>
            <a:spLocks noGrp="1"/>
          </p:cNvSpPr>
          <p:nvPr>
            <p:ph type="title"/>
          </p:nvPr>
        </p:nvSpPr>
        <p:spPr/>
        <p:txBody>
          <a:bodyPr/>
          <a:lstStyle/>
          <a:p>
            <a:r>
              <a:rPr lang="en-US" altLang="zh-CN" dirty="0" smtClean="0"/>
              <a:t>3.7 </a:t>
            </a:r>
            <a:r>
              <a:rPr lang="zh-CN" altLang="en-US" dirty="0" smtClean="0"/>
              <a:t>工程材料、构配件或设备报审表</a:t>
            </a:r>
            <a:endParaRPr lang="zh-CN" altLang="en-US" dirty="0"/>
          </a:p>
        </p:txBody>
      </p:sp>
    </p:spTree>
  </p:cSld>
  <p:clrMapOvr>
    <a:masterClrMapping/>
  </p:clrMapOvr>
  <p:transition>
    <p:wheel spokes="8"/>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3.7 </a:t>
            </a:r>
            <a:r>
              <a:rPr lang="zh-CN" altLang="en-US" dirty="0" smtClean="0"/>
              <a:t>工程材料、构配件或设备报审表</a:t>
            </a:r>
            <a:endParaRPr lang="zh-CN" altLang="en-US" dirty="0"/>
          </a:p>
        </p:txBody>
      </p:sp>
      <p:pic>
        <p:nvPicPr>
          <p:cNvPr id="12290" name="Picture 2"/>
          <p:cNvPicPr>
            <a:picLocks noChangeAspect="1" noChangeArrowheads="1"/>
          </p:cNvPicPr>
          <p:nvPr/>
        </p:nvPicPr>
        <p:blipFill>
          <a:blip r:embed="rId2"/>
          <a:srcRect t="1176"/>
          <a:stretch>
            <a:fillRect/>
          </a:stretch>
        </p:blipFill>
        <p:spPr bwMode="auto">
          <a:xfrm>
            <a:off x="214282" y="857232"/>
            <a:ext cx="4286280" cy="6000768"/>
          </a:xfrm>
          <a:prstGeom prst="rect">
            <a:avLst/>
          </a:prstGeom>
          <a:noFill/>
          <a:ln w="9525">
            <a:noFill/>
            <a:miter lim="800000"/>
            <a:headEnd/>
            <a:tailEnd/>
          </a:ln>
          <a:effectLst/>
        </p:spPr>
      </p:pic>
      <p:sp>
        <p:nvSpPr>
          <p:cNvPr id="4" name="圆角矩形标注 3"/>
          <p:cNvSpPr>
            <a:spLocks noChangeArrowheads="1"/>
          </p:cNvSpPr>
          <p:nvPr/>
        </p:nvSpPr>
        <p:spPr bwMode="auto">
          <a:xfrm>
            <a:off x="4500562" y="848526"/>
            <a:ext cx="4500594" cy="773809"/>
          </a:xfrm>
          <a:prstGeom prst="wedgeRoundRectCallout">
            <a:avLst>
              <a:gd name="adj1" fmla="val -63393"/>
              <a:gd name="adj2" fmla="val 94351"/>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填写本表时应写明工程材料、构配件或设备的名称、进场时间、拟使用的工程部位。</a:t>
            </a:r>
            <a:endParaRPr lang="zh-CN" altLang="en-US" b="1" dirty="0">
              <a:solidFill>
                <a:srgbClr val="FF0000"/>
              </a:solidFill>
            </a:endParaRPr>
          </a:p>
        </p:txBody>
      </p:sp>
      <p:sp>
        <p:nvSpPr>
          <p:cNvPr id="5" name="圆角矩形标注 4"/>
          <p:cNvSpPr>
            <a:spLocks noChangeArrowheads="1"/>
          </p:cNvSpPr>
          <p:nvPr/>
        </p:nvSpPr>
        <p:spPr bwMode="auto">
          <a:xfrm>
            <a:off x="4500562" y="1785926"/>
            <a:ext cx="4500000" cy="2451735"/>
          </a:xfrm>
          <a:prstGeom prst="wedgeRoundRectCallout">
            <a:avLst>
              <a:gd name="adj1" fmla="val -106994"/>
              <a:gd name="adj2" fmla="val -10181"/>
              <a:gd name="adj3" fmla="val 16667"/>
            </a:avLst>
          </a:prstGeom>
          <a:solidFill>
            <a:srgbClr val="00FF00"/>
          </a:solidFill>
          <a:ln w="6350" algn="ctr">
            <a:solidFill>
              <a:schemeClr val="tx1"/>
            </a:solidFill>
            <a:round/>
            <a:headEnd/>
            <a:tailEnd/>
          </a:ln>
        </p:spPr>
        <p:txBody>
          <a:bodyPr wrap="square" lIns="0" tIns="0" rIns="0" bIns="0" anchor="ctr">
            <a:spAutoFit/>
          </a:bodyPr>
          <a:lstStyle/>
          <a:p>
            <a:r>
              <a:rPr lang="zh-CN" altLang="en-US" dirty="0" smtClean="0"/>
              <a:t>质量证明文件是指：生产单位提供的合格证、质量证明书、性能检测报告等证明资料。进口材料、构配件、设备应有商检的证明文件；新产品、新材料、新设备应有相应资质机构的鉴定文件。如无证明文件原件，需提供复印件，但应在复印件上加盖证明文件提供单位的公章。</a:t>
            </a:r>
          </a:p>
        </p:txBody>
      </p:sp>
      <p:sp>
        <p:nvSpPr>
          <p:cNvPr id="7" name="圆角矩形标注 6"/>
          <p:cNvSpPr>
            <a:spLocks noChangeArrowheads="1"/>
          </p:cNvSpPr>
          <p:nvPr/>
        </p:nvSpPr>
        <p:spPr bwMode="auto">
          <a:xfrm>
            <a:off x="4500562" y="3286124"/>
            <a:ext cx="4500000" cy="1225868"/>
          </a:xfrm>
          <a:prstGeom prst="wedgeRoundRectCallout">
            <a:avLst>
              <a:gd name="adj1" fmla="val -113363"/>
              <a:gd name="adj2" fmla="val -46364"/>
              <a:gd name="adj3" fmla="val 16667"/>
            </a:avLst>
          </a:prstGeom>
          <a:solidFill>
            <a:srgbClr val="00FF00"/>
          </a:solidFill>
          <a:ln w="6350" algn="ctr">
            <a:solidFill>
              <a:schemeClr val="tx1"/>
            </a:solidFill>
            <a:round/>
            <a:headEnd/>
            <a:tailEnd/>
          </a:ln>
        </p:spPr>
        <p:txBody>
          <a:bodyPr wrap="square" lIns="0" tIns="0" rIns="0" bIns="0" anchor="ctr">
            <a:spAutoFit/>
          </a:bodyPr>
          <a:lstStyle/>
          <a:p>
            <a:r>
              <a:rPr lang="zh-CN" altLang="en-US" dirty="0" smtClean="0"/>
              <a:t>自检结果是指：施工单位对所购材料、构配件、设备清单、质量证明资料核对后，对工程材料、构配件、设备实物及外部观感质量进行验收核实的自检结果。。</a:t>
            </a:r>
            <a:endParaRPr lang="zh-CN" altLang="en-US" b="1" dirty="0">
              <a:solidFill>
                <a:srgbClr val="FF0000"/>
              </a:solidFill>
            </a:endParaRPr>
          </a:p>
        </p:txBody>
      </p:sp>
      <p:sp>
        <p:nvSpPr>
          <p:cNvPr id="8" name="圆角矩形标注 7"/>
          <p:cNvSpPr>
            <a:spLocks noChangeArrowheads="1"/>
          </p:cNvSpPr>
          <p:nvPr/>
        </p:nvSpPr>
        <p:spPr bwMode="auto">
          <a:xfrm>
            <a:off x="4500562" y="4143380"/>
            <a:ext cx="4500000" cy="2451735"/>
          </a:xfrm>
          <a:prstGeom prst="wedgeRoundRectCallout">
            <a:avLst>
              <a:gd name="adj1" fmla="val -56042"/>
              <a:gd name="adj2" fmla="val -21314"/>
              <a:gd name="adj3" fmla="val 16667"/>
            </a:avLst>
          </a:prstGeom>
          <a:solidFill>
            <a:srgbClr val="00FF00"/>
          </a:solidFill>
          <a:ln w="6350" algn="ctr">
            <a:solidFill>
              <a:schemeClr val="tx1"/>
            </a:solidFill>
            <a:round/>
            <a:headEnd/>
            <a:tailEnd/>
          </a:ln>
        </p:spPr>
        <p:txBody>
          <a:bodyPr wrap="square" lIns="0" tIns="0" rIns="0" bIns="0" anchor="ctr">
            <a:spAutoFit/>
          </a:bodyPr>
          <a:lstStyle/>
          <a:p>
            <a:r>
              <a:rPr lang="zh-CN" altLang="en-US" dirty="0" smtClean="0"/>
              <a:t>由建设单位采购的主要设备则由建设单位、施工单位、项目监理机构进行开箱检查，并由三方在开箱检查记录上签字。</a:t>
            </a:r>
          </a:p>
          <a:p>
            <a:r>
              <a:rPr lang="zh-CN" altLang="en-US" dirty="0" smtClean="0"/>
              <a:t>进口材料、构配件和设备应按照合同约定，由建设单位、施工单位、供货单位、项目监理机构及其他有关单位进行联合检查，检查情况及结果应形成记录，并由各方代表签字认可。</a:t>
            </a:r>
            <a:endParaRPr lang="zh-CN" altLang="en-US" b="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3"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en-US" altLang="zh-CN" b="0" dirty="0" smtClean="0"/>
              <a:t>2010</a:t>
            </a:r>
            <a:r>
              <a:rPr lang="zh-CN" altLang="en-US" b="0" dirty="0" smtClean="0"/>
              <a:t>年</a:t>
            </a:r>
            <a:r>
              <a:rPr lang="en-US" altLang="zh-CN" b="0" dirty="0" smtClean="0"/>
              <a:t>10</a:t>
            </a:r>
            <a:r>
              <a:rPr lang="zh-CN" altLang="en-US" b="0" dirty="0" smtClean="0"/>
              <a:t>月</a:t>
            </a:r>
            <a:r>
              <a:rPr lang="en-US" altLang="zh-CN" b="0" dirty="0" smtClean="0"/>
              <a:t>30</a:t>
            </a:r>
            <a:r>
              <a:rPr lang="zh-CN" altLang="en-US" b="0" dirty="0" smtClean="0"/>
              <a:t>日</a:t>
            </a:r>
            <a:r>
              <a:rPr lang="en-US" altLang="zh-CN" b="0" dirty="0" smtClean="0"/>
              <a:t>1</a:t>
            </a:r>
            <a:r>
              <a:rPr lang="zh-CN" altLang="en-US" b="0" dirty="0" smtClean="0"/>
              <a:t>层结构剪力墙、柱及</a:t>
            </a:r>
            <a:r>
              <a:rPr lang="en-US" altLang="zh-CN" b="0" dirty="0" smtClean="0"/>
              <a:t>2</a:t>
            </a:r>
            <a:r>
              <a:rPr lang="zh-CN" altLang="en-US" b="0" dirty="0" smtClean="0"/>
              <a:t>层梁、板钢筋安装已通过监理工程师验收，施工单位已于</a:t>
            </a:r>
            <a:r>
              <a:rPr lang="en-US" altLang="zh-CN" b="0" dirty="0" smtClean="0"/>
              <a:t>10</a:t>
            </a:r>
            <a:r>
              <a:rPr lang="zh-CN" altLang="en-US" b="0" dirty="0" smtClean="0"/>
              <a:t>月</a:t>
            </a:r>
            <a:r>
              <a:rPr lang="en-US" altLang="zh-CN" b="0" dirty="0" smtClean="0"/>
              <a:t>30</a:t>
            </a:r>
            <a:r>
              <a:rPr lang="zh-CN" altLang="en-US" b="0" dirty="0" smtClean="0"/>
              <a:t>日提出混凝土浇申请，并已通过建设单位、施工单位、监理三方确认，同意于</a:t>
            </a:r>
            <a:r>
              <a:rPr lang="en-US" altLang="zh-CN" b="0" dirty="0" smtClean="0"/>
              <a:t>2010</a:t>
            </a:r>
            <a:r>
              <a:rPr lang="zh-CN" altLang="en-US" b="0" dirty="0" smtClean="0"/>
              <a:t>年</a:t>
            </a:r>
            <a:r>
              <a:rPr lang="en-US" altLang="zh-CN" b="0" dirty="0" smtClean="0"/>
              <a:t>10</a:t>
            </a:r>
            <a:r>
              <a:rPr lang="zh-CN" altLang="en-US" b="0" dirty="0" smtClean="0"/>
              <a:t>月</a:t>
            </a:r>
            <a:r>
              <a:rPr lang="en-US" altLang="zh-CN" b="0" dirty="0" smtClean="0"/>
              <a:t>31</a:t>
            </a:r>
            <a:r>
              <a:rPr lang="zh-CN" altLang="en-US" b="0" dirty="0" smtClean="0"/>
              <a:t>日</a:t>
            </a:r>
            <a:r>
              <a:rPr lang="en-US" altLang="zh-CN" b="0" dirty="0" smtClean="0"/>
              <a:t>15</a:t>
            </a:r>
            <a:r>
              <a:rPr lang="zh-CN" altLang="en-US" b="0" dirty="0" smtClean="0"/>
              <a:t>时进行混凝土浇筑。各项准备工作已准备就绪。</a:t>
            </a:r>
            <a:endParaRPr lang="zh-CN" altLang="en-US" dirty="0"/>
          </a:p>
        </p:txBody>
      </p:sp>
      <p:sp>
        <p:nvSpPr>
          <p:cNvPr id="3" name="标题 2"/>
          <p:cNvSpPr>
            <a:spLocks noGrp="1"/>
          </p:cNvSpPr>
          <p:nvPr>
            <p:ph type="title"/>
          </p:nvPr>
        </p:nvSpPr>
        <p:spPr/>
        <p:txBody>
          <a:bodyPr/>
          <a:lstStyle/>
          <a:p>
            <a:r>
              <a:rPr lang="en-US" altLang="zh-CN" dirty="0" smtClean="0"/>
              <a:t>3.8 </a:t>
            </a:r>
            <a:r>
              <a:rPr lang="zh-CN" altLang="en-US" dirty="0" smtClean="0"/>
              <a:t>旁站记录</a:t>
            </a:r>
            <a:endParaRPr lang="zh-CN" altLang="en-US" dirty="0"/>
          </a:p>
        </p:txBody>
      </p:sp>
    </p:spTree>
  </p:cSld>
  <p:clrMapOvr>
    <a:masterClrMapping/>
  </p:clrMapOvr>
  <p:transition>
    <p:wheel spokes="8"/>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3.8 </a:t>
            </a:r>
            <a:r>
              <a:rPr lang="zh-CN" altLang="en-US" dirty="0" smtClean="0"/>
              <a:t>旁站记录</a:t>
            </a:r>
            <a:endParaRPr lang="zh-CN" altLang="en-US" dirty="0"/>
          </a:p>
        </p:txBody>
      </p:sp>
      <p:pic>
        <p:nvPicPr>
          <p:cNvPr id="5122" name="Picture 2"/>
          <p:cNvPicPr>
            <a:picLocks noChangeAspect="1" noChangeArrowheads="1"/>
          </p:cNvPicPr>
          <p:nvPr/>
        </p:nvPicPr>
        <p:blipFill>
          <a:blip r:embed="rId2"/>
          <a:srcRect/>
          <a:stretch>
            <a:fillRect/>
          </a:stretch>
        </p:blipFill>
        <p:spPr bwMode="auto">
          <a:xfrm>
            <a:off x="2285984" y="857232"/>
            <a:ext cx="4286280" cy="5857916"/>
          </a:xfrm>
          <a:prstGeom prst="rect">
            <a:avLst/>
          </a:prstGeom>
          <a:noFill/>
          <a:ln w="9525">
            <a:noFill/>
            <a:miter lim="800000"/>
            <a:headEnd/>
            <a:tailEnd/>
          </a:ln>
          <a:effectLst/>
        </p:spPr>
      </p:pic>
      <p:sp>
        <p:nvSpPr>
          <p:cNvPr id="4" name="圆角矩形标注 3"/>
          <p:cNvSpPr>
            <a:spLocks noChangeArrowheads="1"/>
          </p:cNvSpPr>
          <p:nvPr/>
        </p:nvSpPr>
        <p:spPr bwMode="auto">
          <a:xfrm>
            <a:off x="71406" y="5357826"/>
            <a:ext cx="2571768" cy="773809"/>
          </a:xfrm>
          <a:prstGeom prst="wedgeRoundRectCallout">
            <a:avLst>
              <a:gd name="adj1" fmla="val 80196"/>
              <a:gd name="adj2" fmla="val -91464"/>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处理情况是指旁站人员对于所发现问题的处理。</a:t>
            </a:r>
            <a:endParaRPr lang="zh-CN" altLang="en-US" dirty="0">
              <a:latin typeface="黑体" pitchFamily="2" charset="-122"/>
              <a:ea typeface="黑体" pitchFamily="2" charset="-122"/>
            </a:endParaRPr>
          </a:p>
        </p:txBody>
      </p:sp>
      <p:sp>
        <p:nvSpPr>
          <p:cNvPr id="5" name="圆角矩形标注 4"/>
          <p:cNvSpPr>
            <a:spLocks noChangeArrowheads="1"/>
          </p:cNvSpPr>
          <p:nvPr/>
        </p:nvSpPr>
        <p:spPr bwMode="auto">
          <a:xfrm>
            <a:off x="6572232" y="1632526"/>
            <a:ext cx="2571768" cy="2868044"/>
          </a:xfrm>
          <a:prstGeom prst="wedgeRoundRectCallout">
            <a:avLst>
              <a:gd name="adj1" fmla="val -134197"/>
              <a:gd name="adj2" fmla="val -28302"/>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施工情况包括施工单位质检人员到岗情况、特殊工种人员持证情况以及施工机械、材料准备及关键部位、关键工序的施工是否按（专项）施工方案及工程建设强制性标准执行等情况。</a:t>
            </a:r>
            <a:endParaRPr lang="zh-CN" altLang="en-US" dirty="0">
              <a:latin typeface="黑体" pitchFamily="2" charset="-122"/>
              <a:ea typeface="黑体"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dirty="0" smtClean="0"/>
          </a:p>
          <a:p>
            <a:pPr indent="504000" algn="just">
              <a:buNone/>
            </a:pPr>
            <a:r>
              <a:rPr lang="zh-CN" altLang="en-US" dirty="0" smtClean="0"/>
              <a:t>事件一：</a:t>
            </a:r>
            <a:r>
              <a:rPr lang="zh-CN" altLang="en-US" b="0" dirty="0" smtClean="0"/>
              <a:t>监理人员在进行</a:t>
            </a:r>
            <a:r>
              <a:rPr lang="en-US" altLang="zh-CN" b="0" dirty="0" smtClean="0"/>
              <a:t>5F</a:t>
            </a:r>
            <a:r>
              <a:rPr lang="zh-CN" altLang="en-US" b="0" dirty="0" smtClean="0"/>
              <a:t>梁板、剪力墙钢筋验收中发现现场钢筋安装不符合规范和设计要求，向施工单位提出整改要求。施工单位按要求进行了整改，并回复监理项目部。</a:t>
            </a:r>
          </a:p>
          <a:p>
            <a:pPr indent="504000" algn="just">
              <a:buNone/>
            </a:pPr>
            <a:endParaRPr lang="en-US" altLang="zh-CN" dirty="0" smtClean="0"/>
          </a:p>
          <a:p>
            <a:pPr indent="504000" algn="just">
              <a:buNone/>
            </a:pPr>
            <a:r>
              <a:rPr lang="zh-CN" altLang="en-US" dirty="0" smtClean="0"/>
              <a:t>事件二：</a:t>
            </a:r>
            <a:r>
              <a:rPr lang="en-US" altLang="zh-CN" b="0" dirty="0" smtClean="0"/>
              <a:t>2011</a:t>
            </a:r>
            <a:r>
              <a:rPr lang="zh-CN" altLang="en-US" b="0" dirty="0" smtClean="0"/>
              <a:t>年</a:t>
            </a:r>
            <a:r>
              <a:rPr lang="en-US" altLang="zh-CN" b="0" dirty="0" smtClean="0"/>
              <a:t>7</a:t>
            </a:r>
            <a:r>
              <a:rPr lang="zh-CN" altLang="en-US" b="0" dirty="0" smtClean="0"/>
              <a:t>月</a:t>
            </a:r>
            <a:r>
              <a:rPr lang="en-US" altLang="zh-CN" b="0" dirty="0" smtClean="0"/>
              <a:t>25</a:t>
            </a:r>
            <a:r>
              <a:rPr lang="zh-CN" altLang="en-US" b="0" dirty="0" smtClean="0"/>
              <a:t>日监理人员在现场巡视检查过程中发现，</a:t>
            </a:r>
            <a:r>
              <a:rPr lang="en-US" altLang="zh-CN" b="0" dirty="0" smtClean="0"/>
              <a:t>2011</a:t>
            </a:r>
            <a:r>
              <a:rPr lang="zh-CN" altLang="en-US" b="0" dirty="0" smtClean="0"/>
              <a:t>年</a:t>
            </a:r>
            <a:r>
              <a:rPr lang="en-US" altLang="zh-CN" b="0" dirty="0" smtClean="0"/>
              <a:t>7</a:t>
            </a:r>
            <a:r>
              <a:rPr lang="zh-CN" altLang="en-US" b="0" dirty="0" smtClean="0"/>
              <a:t>月</a:t>
            </a:r>
            <a:r>
              <a:rPr lang="en-US" altLang="zh-CN" b="0" dirty="0" smtClean="0"/>
              <a:t>18</a:t>
            </a:r>
            <a:r>
              <a:rPr lang="zh-CN" altLang="en-US" b="0" dirty="0" smtClean="0"/>
              <a:t>日进场的</a:t>
            </a:r>
            <a:r>
              <a:rPr lang="en-US" altLang="zh-CN" b="0" dirty="0" smtClean="0"/>
              <a:t>SBS</a:t>
            </a:r>
            <a:r>
              <a:rPr lang="zh-CN" altLang="en-US" b="0" dirty="0" smtClean="0"/>
              <a:t>防水卷材见证取样复试未完成，施工方已用于屋面防水工程施工，向施工单位提出暂停屋面防水工程施工的整改要求。施工单位按要求进行了整改，并回复监理项目部。</a:t>
            </a:r>
          </a:p>
          <a:p>
            <a:pPr indent="504000" algn="just">
              <a:buNone/>
            </a:pPr>
            <a:endParaRPr lang="en-US" altLang="zh-CN" dirty="0" smtClean="0"/>
          </a:p>
          <a:p>
            <a:pPr indent="504000" algn="just">
              <a:buNone/>
            </a:pPr>
            <a:r>
              <a:rPr lang="zh-CN" altLang="en-US" dirty="0" smtClean="0"/>
              <a:t>事件三：</a:t>
            </a:r>
            <a:r>
              <a:rPr lang="zh-CN" altLang="en-US" b="0" dirty="0" smtClean="0"/>
              <a:t>监理安全管理人员现场巡视检查发现木工圆盘锯使用和焊接作业存在安全隐患，向施工单位提出整改要求。施工单位按要求整改完成后，回复监理项目部。</a:t>
            </a:r>
          </a:p>
          <a:p>
            <a:endParaRPr lang="zh-CN" altLang="en-US" dirty="0"/>
          </a:p>
        </p:txBody>
      </p:sp>
      <p:sp>
        <p:nvSpPr>
          <p:cNvPr id="3" name="标题 2"/>
          <p:cNvSpPr>
            <a:spLocks noGrp="1"/>
          </p:cNvSpPr>
          <p:nvPr>
            <p:ph type="title"/>
          </p:nvPr>
        </p:nvSpPr>
        <p:spPr/>
        <p:txBody>
          <a:bodyPr/>
          <a:lstStyle/>
          <a:p>
            <a:r>
              <a:rPr lang="en-US" altLang="zh-CN" dirty="0" smtClean="0"/>
              <a:t>3.9 </a:t>
            </a:r>
            <a:r>
              <a:rPr lang="zh-CN" altLang="en-US" dirty="0" smtClean="0"/>
              <a:t>监理通知单及监理通知回复</a:t>
            </a:r>
            <a:endParaRPr lang="zh-CN" altLang="en-US" dirty="0"/>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pPr>
              <a:spcBef>
                <a:spcPts val="1800"/>
              </a:spcBef>
            </a:pPr>
            <a:r>
              <a:rPr lang="zh-CN" altLang="en-US" b="0" dirty="0" smtClean="0"/>
              <a:t>各类表中，“施工项目经理部”是指施工单位在施工现场设立的项目管理机构。</a:t>
            </a:r>
            <a:endParaRPr lang="zh-CN" altLang="en-US" dirty="0" smtClean="0"/>
          </a:p>
          <a:p>
            <a:pPr>
              <a:spcBef>
                <a:spcPts val="1800"/>
              </a:spcBef>
            </a:pPr>
            <a:r>
              <a:rPr lang="zh-CN" altLang="en-US" b="0" dirty="0" smtClean="0"/>
              <a:t>“</a:t>
            </a:r>
            <a:r>
              <a:rPr lang="en-US" altLang="zh-CN" b="0" dirty="0" smtClean="0"/>
              <a:t>A.0.1</a:t>
            </a:r>
            <a:r>
              <a:rPr lang="zh-CN" altLang="en-US" b="0" dirty="0" smtClean="0"/>
              <a:t>总监理工程师任命书”必须由工程监理单位法人代表签字，并加盖工程监理单位公章。</a:t>
            </a:r>
          </a:p>
          <a:p>
            <a:pPr>
              <a:spcBef>
                <a:spcPts val="1800"/>
              </a:spcBef>
            </a:pPr>
            <a:r>
              <a:rPr lang="zh-CN" altLang="en-US" b="0" dirty="0" smtClean="0"/>
              <a:t>“</a:t>
            </a:r>
            <a:r>
              <a:rPr lang="en-US" altLang="zh-CN" b="0" dirty="0" smtClean="0"/>
              <a:t>B.0.2 </a:t>
            </a:r>
            <a:r>
              <a:rPr lang="zh-CN" altLang="en-US" b="0" dirty="0" smtClean="0"/>
              <a:t>工程开工报审表”、“</a:t>
            </a:r>
            <a:r>
              <a:rPr lang="en-US" altLang="zh-CN" b="0" dirty="0" smtClean="0"/>
              <a:t>B.0.10 </a:t>
            </a:r>
            <a:r>
              <a:rPr lang="zh-CN" altLang="en-US" b="0" dirty="0" smtClean="0"/>
              <a:t>单位工程竣工验收报审表”必须由项目经理签字并加盖施工单位公章。</a:t>
            </a:r>
            <a:endParaRPr lang="en-US" altLang="zh-CN" b="0" dirty="0" smtClean="0"/>
          </a:p>
          <a:p>
            <a:pPr>
              <a:spcBef>
                <a:spcPts val="1800"/>
              </a:spcBef>
            </a:pPr>
            <a:r>
              <a:rPr lang="zh-CN" altLang="en-US" dirty="0" smtClean="0"/>
              <a:t>各类表中施工项目经理部用章的样章应在项目监理机构和建设单位备案，项目监理机构用章的样章应在建设单位和施工单位备案。</a:t>
            </a:r>
            <a:endParaRPr lang="en-US" altLang="zh-CN" dirty="0" smtClean="0"/>
          </a:p>
          <a:p>
            <a:pPr>
              <a:spcBef>
                <a:spcPts val="1800"/>
              </a:spcBef>
            </a:pPr>
            <a:endParaRPr lang="zh-CN" altLang="en-US" b="0" dirty="0" smtClean="0"/>
          </a:p>
        </p:txBody>
      </p:sp>
      <p:sp>
        <p:nvSpPr>
          <p:cNvPr id="3" name="标题 2"/>
          <p:cNvSpPr>
            <a:spLocks noGrp="1"/>
          </p:cNvSpPr>
          <p:nvPr>
            <p:ph type="title"/>
          </p:nvPr>
        </p:nvSpPr>
        <p:spPr/>
        <p:txBody>
          <a:bodyPr/>
          <a:lstStyle/>
          <a:p>
            <a:r>
              <a:rPr lang="en-US" altLang="zh-CN" dirty="0" smtClean="0"/>
              <a:t> 1.</a:t>
            </a:r>
            <a:r>
              <a:rPr lang="zh-CN" altLang="en-US" dirty="0" smtClean="0"/>
              <a:t> 基本要求及说明</a:t>
            </a:r>
            <a:endParaRPr lang="zh-CN" altLang="en-US" dirty="0"/>
          </a:p>
        </p:txBody>
      </p:sp>
    </p:spTree>
  </p:cSld>
  <p:clrMapOvr>
    <a:masterClrMapping/>
  </p:clrMapOvr>
  <p:transition>
    <p:wheel spokes="8"/>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3.9 </a:t>
            </a:r>
            <a:r>
              <a:rPr lang="zh-CN" altLang="en-US" dirty="0" smtClean="0"/>
              <a:t>监理通知单及监理通知回复</a:t>
            </a:r>
            <a:endParaRPr lang="zh-CN" altLang="en-US" dirty="0"/>
          </a:p>
        </p:txBody>
      </p:sp>
      <p:pic>
        <p:nvPicPr>
          <p:cNvPr id="2050" name="Picture 2"/>
          <p:cNvPicPr>
            <a:picLocks noChangeAspect="1" noChangeArrowheads="1"/>
          </p:cNvPicPr>
          <p:nvPr/>
        </p:nvPicPr>
        <p:blipFill>
          <a:blip r:embed="rId2"/>
          <a:srcRect/>
          <a:stretch>
            <a:fillRect/>
          </a:stretch>
        </p:blipFill>
        <p:spPr bwMode="auto">
          <a:xfrm>
            <a:off x="142876" y="1000084"/>
            <a:ext cx="4143404" cy="5857916"/>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4572000" y="857232"/>
            <a:ext cx="4357718" cy="5929354"/>
          </a:xfrm>
          <a:prstGeom prst="rect">
            <a:avLst/>
          </a:prstGeom>
          <a:noFill/>
          <a:ln w="9525">
            <a:noFill/>
            <a:miter lim="800000"/>
            <a:headEnd/>
            <a:tailEnd/>
          </a:ln>
          <a:effectLst/>
        </p:spPr>
      </p:pic>
      <p:sp>
        <p:nvSpPr>
          <p:cNvPr id="7" name="圆角矩形标注 6"/>
          <p:cNvSpPr>
            <a:spLocks noChangeArrowheads="1"/>
          </p:cNvSpPr>
          <p:nvPr/>
        </p:nvSpPr>
        <p:spPr bwMode="auto">
          <a:xfrm>
            <a:off x="285720" y="4429132"/>
            <a:ext cx="3357586" cy="1386743"/>
          </a:xfrm>
          <a:prstGeom prst="wedgeRoundRectCallout">
            <a:avLst>
              <a:gd name="adj1" fmla="val 36475"/>
              <a:gd name="adj2" fmla="val 70326"/>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本表一般问题可由专业工程监理工程师签发，重大问题应经总监理工程师同意后签发或由总监理工程师本人签发。</a:t>
            </a:r>
            <a:endParaRPr lang="zh-CN" altLang="en-US" dirty="0">
              <a:latin typeface="黑体" pitchFamily="2" charset="-122"/>
              <a:ea typeface="黑体" pitchFamily="2" charset="-122"/>
            </a:endParaRPr>
          </a:p>
        </p:txBody>
      </p:sp>
      <p:sp>
        <p:nvSpPr>
          <p:cNvPr id="8" name="圆角矩形标注 7"/>
          <p:cNvSpPr>
            <a:spLocks noChangeArrowheads="1"/>
          </p:cNvSpPr>
          <p:nvPr/>
        </p:nvSpPr>
        <p:spPr bwMode="auto">
          <a:xfrm>
            <a:off x="3857620" y="0"/>
            <a:ext cx="4000528" cy="1080276"/>
          </a:xfrm>
          <a:prstGeom prst="wedgeRoundRectCallout">
            <a:avLst>
              <a:gd name="adj1" fmla="val 32382"/>
              <a:gd name="adj2" fmla="val 62746"/>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施工单位收到</a:t>
            </a:r>
            <a:r>
              <a:rPr lang="en-US" altLang="zh-CN" dirty="0" smtClean="0"/>
              <a:t>《</a:t>
            </a:r>
            <a:r>
              <a:rPr lang="zh-CN" altLang="en-US" dirty="0" smtClean="0"/>
              <a:t>监理通知单</a:t>
            </a:r>
            <a:r>
              <a:rPr lang="en-US" altLang="zh-CN" dirty="0" smtClean="0"/>
              <a:t>》</a:t>
            </a:r>
            <a:r>
              <a:rPr lang="zh-CN" altLang="en-US" dirty="0" smtClean="0"/>
              <a:t>并整改合格后，应使用</a:t>
            </a:r>
            <a:r>
              <a:rPr lang="en-US" altLang="zh-CN" dirty="0" smtClean="0"/>
              <a:t>《</a:t>
            </a:r>
            <a:r>
              <a:rPr lang="zh-CN" altLang="en-US" dirty="0" smtClean="0"/>
              <a:t>监理通知回复单</a:t>
            </a:r>
            <a:r>
              <a:rPr lang="en-US" altLang="zh-CN" dirty="0" smtClean="0"/>
              <a:t>》</a:t>
            </a:r>
            <a:r>
              <a:rPr lang="zh-CN" altLang="en-US" dirty="0" smtClean="0"/>
              <a:t>回复，并附相关资料</a:t>
            </a:r>
            <a:endParaRPr lang="zh-CN" altLang="en-US" dirty="0">
              <a:latin typeface="黑体" pitchFamily="2" charset="-122"/>
              <a:ea typeface="黑体"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3.9 </a:t>
            </a:r>
            <a:r>
              <a:rPr lang="zh-CN" altLang="en-US" dirty="0" smtClean="0"/>
              <a:t>监理通知单及监理通知回复</a:t>
            </a:r>
            <a:endParaRPr lang="zh-CN" altLang="en-US" dirty="0"/>
          </a:p>
        </p:txBody>
      </p:sp>
      <p:pic>
        <p:nvPicPr>
          <p:cNvPr id="2051" name="Picture 3"/>
          <p:cNvPicPr>
            <a:picLocks noChangeAspect="1" noChangeArrowheads="1"/>
          </p:cNvPicPr>
          <p:nvPr/>
        </p:nvPicPr>
        <p:blipFill>
          <a:blip r:embed="rId2"/>
          <a:srcRect/>
          <a:stretch>
            <a:fillRect/>
          </a:stretch>
        </p:blipFill>
        <p:spPr bwMode="auto">
          <a:xfrm>
            <a:off x="285720" y="1071546"/>
            <a:ext cx="4214842" cy="5786454"/>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4572000" y="857208"/>
            <a:ext cx="4214842" cy="6000792"/>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3.9 </a:t>
            </a:r>
            <a:r>
              <a:rPr lang="zh-CN" altLang="en-US" dirty="0" smtClean="0"/>
              <a:t>监理通知单及监理通知回复</a:t>
            </a:r>
            <a:endParaRPr lang="zh-CN" altLang="en-US" dirty="0"/>
          </a:p>
        </p:txBody>
      </p:sp>
      <p:pic>
        <p:nvPicPr>
          <p:cNvPr id="2052" name="Picture 4"/>
          <p:cNvPicPr>
            <a:picLocks noChangeAspect="1" noChangeArrowheads="1"/>
          </p:cNvPicPr>
          <p:nvPr/>
        </p:nvPicPr>
        <p:blipFill>
          <a:blip r:embed="rId2"/>
          <a:srcRect/>
          <a:stretch>
            <a:fillRect/>
          </a:stretch>
        </p:blipFill>
        <p:spPr bwMode="auto">
          <a:xfrm>
            <a:off x="214282" y="857256"/>
            <a:ext cx="4143404" cy="6000792"/>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4714844" y="857232"/>
            <a:ext cx="4214842" cy="6000768"/>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zh-CN" altLang="en-US" dirty="0" smtClean="0"/>
              <a:t>事件一：</a:t>
            </a:r>
            <a:r>
              <a:rPr lang="zh-CN" altLang="en-US" b="0" dirty="0" smtClean="0"/>
              <a:t>监理人员于</a:t>
            </a:r>
            <a:r>
              <a:rPr lang="en-US" altLang="zh-CN" b="0" dirty="0" smtClean="0"/>
              <a:t>2010</a:t>
            </a:r>
            <a:r>
              <a:rPr lang="zh-CN" altLang="en-US" b="0" dirty="0" smtClean="0"/>
              <a:t>年</a:t>
            </a:r>
            <a:r>
              <a:rPr lang="en-US" altLang="zh-CN" b="0" dirty="0" smtClean="0"/>
              <a:t>7</a:t>
            </a:r>
            <a:r>
              <a:rPr lang="zh-CN" altLang="en-US" b="0" dirty="0" smtClean="0"/>
              <a:t>月</a:t>
            </a:r>
            <a:r>
              <a:rPr lang="en-US" altLang="zh-CN" b="0" dirty="0" smtClean="0"/>
              <a:t>18</a:t>
            </a:r>
            <a:r>
              <a:rPr lang="zh-CN" altLang="en-US" b="0" dirty="0" smtClean="0"/>
              <a:t>、</a:t>
            </a:r>
            <a:r>
              <a:rPr lang="en-US" altLang="zh-CN" b="0" dirty="0" smtClean="0"/>
              <a:t>19</a:t>
            </a:r>
            <a:r>
              <a:rPr lang="zh-CN" altLang="en-US" b="0" dirty="0" smtClean="0"/>
              <a:t>、</a:t>
            </a:r>
            <a:r>
              <a:rPr lang="en-US" altLang="zh-CN" b="0" dirty="0" smtClean="0"/>
              <a:t>20</a:t>
            </a:r>
            <a:r>
              <a:rPr lang="zh-CN" altLang="en-US" b="0" dirty="0" smtClean="0"/>
              <a:t>日连续发现基坑南侧市政管线竖向位移监测值超过设计报警值，管线附近地表开裂范围较大，施工单位采取的措施未能有效控制管线位移，总监理工程师于</a:t>
            </a:r>
            <a:r>
              <a:rPr lang="en-US" altLang="zh-CN" b="0" dirty="0" smtClean="0"/>
              <a:t>2010</a:t>
            </a:r>
            <a:r>
              <a:rPr lang="zh-CN" altLang="en-US" b="0" dirty="0" smtClean="0"/>
              <a:t>年</a:t>
            </a:r>
            <a:r>
              <a:rPr lang="en-US" altLang="zh-CN" b="0" dirty="0" smtClean="0"/>
              <a:t>7</a:t>
            </a:r>
            <a:r>
              <a:rPr lang="zh-CN" altLang="en-US" b="0" dirty="0" smtClean="0"/>
              <a:t>月</a:t>
            </a:r>
            <a:r>
              <a:rPr lang="en-US" altLang="zh-CN" b="0" dirty="0" smtClean="0"/>
              <a:t>20</a:t>
            </a:r>
            <a:r>
              <a:rPr lang="zh-CN" altLang="en-US" b="0" dirty="0" smtClean="0"/>
              <a:t>日发出工程暂停令。</a:t>
            </a:r>
          </a:p>
          <a:p>
            <a:pPr indent="504000" algn="just">
              <a:buNone/>
            </a:pPr>
            <a:endParaRPr lang="en-US" altLang="zh-CN" b="0" dirty="0" smtClean="0"/>
          </a:p>
          <a:p>
            <a:pPr indent="504000" algn="just">
              <a:buNone/>
            </a:pPr>
            <a:r>
              <a:rPr lang="zh-CN" altLang="en-US" dirty="0" smtClean="0"/>
              <a:t>事件二：</a:t>
            </a:r>
            <a:r>
              <a:rPr lang="zh-CN" altLang="en-US" b="0" dirty="0" smtClean="0"/>
              <a:t>监理人员在现场巡视检查过程中发现，</a:t>
            </a:r>
            <a:r>
              <a:rPr lang="en-US" altLang="zh-CN" b="0" dirty="0" smtClean="0"/>
              <a:t>2011</a:t>
            </a:r>
            <a:r>
              <a:rPr lang="zh-CN" altLang="en-US" b="0" dirty="0" smtClean="0"/>
              <a:t>年</a:t>
            </a:r>
            <a:r>
              <a:rPr lang="en-US" altLang="zh-CN" b="0" dirty="0" smtClean="0"/>
              <a:t>7</a:t>
            </a:r>
            <a:r>
              <a:rPr lang="zh-CN" altLang="en-US" b="0" dirty="0" smtClean="0"/>
              <a:t>月</a:t>
            </a:r>
            <a:r>
              <a:rPr lang="en-US" altLang="zh-CN" b="0" dirty="0" smtClean="0"/>
              <a:t>18</a:t>
            </a:r>
            <a:r>
              <a:rPr lang="zh-CN" altLang="en-US" b="0" dirty="0" smtClean="0"/>
              <a:t>日进场的</a:t>
            </a:r>
            <a:r>
              <a:rPr lang="en-US" altLang="zh-CN" b="0" dirty="0" smtClean="0"/>
              <a:t>SBS</a:t>
            </a:r>
            <a:r>
              <a:rPr lang="zh-CN" altLang="en-US" b="0" dirty="0" smtClean="0"/>
              <a:t>防水卷材见证取样复试未完成，施工方已用于屋面防水工程施工，监理工程师于</a:t>
            </a:r>
            <a:r>
              <a:rPr lang="en-US" altLang="zh-CN" b="0" dirty="0" smtClean="0"/>
              <a:t>7</a:t>
            </a:r>
            <a:r>
              <a:rPr lang="zh-CN" altLang="en-US" b="0" dirty="0" smtClean="0"/>
              <a:t>月</a:t>
            </a:r>
            <a:r>
              <a:rPr lang="en-US" altLang="zh-CN" b="0" dirty="0" smtClean="0"/>
              <a:t>25</a:t>
            </a:r>
            <a:r>
              <a:rPr lang="zh-CN" altLang="en-US" b="0" dirty="0" smtClean="0"/>
              <a:t>日发出</a:t>
            </a:r>
            <a:r>
              <a:rPr lang="en-US" altLang="zh-CN" b="0" dirty="0" smtClean="0"/>
              <a:t>《</a:t>
            </a:r>
            <a:r>
              <a:rPr lang="zh-CN" altLang="en-US" b="0" dirty="0" smtClean="0"/>
              <a:t>监理通知单</a:t>
            </a:r>
            <a:r>
              <a:rPr lang="en-US" altLang="zh-CN" b="0" dirty="0" smtClean="0"/>
              <a:t>》</a:t>
            </a:r>
            <a:r>
              <a:rPr lang="zh-CN" altLang="en-US" b="0" dirty="0" smtClean="0"/>
              <a:t>（</a:t>
            </a:r>
            <a:r>
              <a:rPr lang="en-US" altLang="zh-CN" b="0" dirty="0" smtClean="0"/>
              <a:t>TZ-060</a:t>
            </a:r>
            <a:r>
              <a:rPr lang="zh-CN" altLang="en-US" b="0" dirty="0" smtClean="0"/>
              <a:t>）要求停止施工，但施工单位未执行通知要求。</a:t>
            </a:r>
            <a:endParaRPr lang="zh-CN" altLang="en-US" dirty="0"/>
          </a:p>
        </p:txBody>
      </p:sp>
      <p:sp>
        <p:nvSpPr>
          <p:cNvPr id="3" name="标题 2"/>
          <p:cNvSpPr>
            <a:spLocks noGrp="1"/>
          </p:cNvSpPr>
          <p:nvPr>
            <p:ph type="title"/>
          </p:nvPr>
        </p:nvSpPr>
        <p:spPr/>
        <p:txBody>
          <a:bodyPr/>
          <a:lstStyle/>
          <a:p>
            <a:r>
              <a:rPr lang="en-US" altLang="zh-CN" dirty="0" smtClean="0"/>
              <a:t>3.10 </a:t>
            </a:r>
            <a:r>
              <a:rPr lang="zh-CN" altLang="en-US" dirty="0" smtClean="0"/>
              <a:t>工程暂停令</a:t>
            </a:r>
            <a:endParaRPr lang="zh-CN" altLang="en-US" dirty="0"/>
          </a:p>
        </p:txBody>
      </p:sp>
    </p:spTree>
  </p:cSld>
  <p:clrMapOvr>
    <a:masterClrMapping/>
  </p:clrMapOvr>
  <p:transition>
    <p:wheel spokes="8"/>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3.10 </a:t>
            </a:r>
            <a:r>
              <a:rPr lang="zh-CN" altLang="en-US" dirty="0" smtClean="0"/>
              <a:t>工程暂停令</a:t>
            </a:r>
            <a:endParaRPr lang="zh-CN" altLang="en-US" dirty="0"/>
          </a:p>
        </p:txBody>
      </p:sp>
      <p:pic>
        <p:nvPicPr>
          <p:cNvPr id="4098" name="Picture 2"/>
          <p:cNvPicPr>
            <a:picLocks noChangeAspect="1" noChangeArrowheads="1"/>
          </p:cNvPicPr>
          <p:nvPr/>
        </p:nvPicPr>
        <p:blipFill>
          <a:blip r:embed="rId2"/>
          <a:srcRect t="1190"/>
          <a:stretch>
            <a:fillRect/>
          </a:stretch>
        </p:blipFill>
        <p:spPr bwMode="auto">
          <a:xfrm>
            <a:off x="0" y="857232"/>
            <a:ext cx="4143404" cy="592933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429124" y="857208"/>
            <a:ext cx="4214842" cy="6000792"/>
          </a:xfrm>
          <a:prstGeom prst="rect">
            <a:avLst/>
          </a:prstGeom>
          <a:noFill/>
          <a:ln w="9525">
            <a:noFill/>
            <a:miter lim="800000"/>
            <a:headEnd/>
            <a:tailEnd/>
          </a:ln>
          <a:effectLst/>
        </p:spPr>
      </p:pic>
      <p:sp>
        <p:nvSpPr>
          <p:cNvPr id="5" name="圆角矩形标注 4"/>
          <p:cNvSpPr>
            <a:spLocks noChangeArrowheads="1"/>
          </p:cNvSpPr>
          <p:nvPr/>
        </p:nvSpPr>
        <p:spPr bwMode="auto">
          <a:xfrm>
            <a:off x="214282" y="3571876"/>
            <a:ext cx="5286412" cy="3021233"/>
          </a:xfrm>
          <a:prstGeom prst="wedgeRoundRectCallout">
            <a:avLst>
              <a:gd name="adj1" fmla="val -21266"/>
              <a:gd name="adj2" fmla="val -57110"/>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本表适用于总监理工程师签发指令要求停工处理的事件，包括：</a:t>
            </a:r>
          </a:p>
          <a:p>
            <a:pPr marL="342900" lvl="0" indent="-342900">
              <a:buFont typeface="+mj-lt"/>
              <a:buAutoNum type="arabicPeriod"/>
            </a:pPr>
            <a:r>
              <a:rPr lang="zh-CN" altLang="en-US" sz="1600" dirty="0" smtClean="0"/>
              <a:t>建设单位要求暂停施工且工程需要暂停施工的。</a:t>
            </a:r>
          </a:p>
          <a:p>
            <a:pPr marL="342900" lvl="0" indent="-342900">
              <a:buFont typeface="+mj-lt"/>
              <a:buAutoNum type="arabicPeriod"/>
            </a:pPr>
            <a:r>
              <a:rPr lang="zh-CN" altLang="en-US" sz="1600" dirty="0" smtClean="0"/>
              <a:t>施工单位未经批准擅自施工或拒绝项目监理机构管理的。</a:t>
            </a:r>
          </a:p>
          <a:p>
            <a:pPr marL="342900" lvl="0" indent="-342900">
              <a:buFont typeface="+mj-lt"/>
              <a:buAutoNum type="arabicPeriod"/>
            </a:pPr>
            <a:r>
              <a:rPr lang="zh-CN" altLang="en-US" sz="1600" dirty="0" smtClean="0"/>
              <a:t>施工单位未按审查通过的工程设计文件施工的。</a:t>
            </a:r>
          </a:p>
          <a:p>
            <a:pPr marL="342900" lvl="0" indent="-342900">
              <a:buFont typeface="+mj-lt"/>
              <a:buAutoNum type="arabicPeriod"/>
            </a:pPr>
            <a:r>
              <a:rPr lang="zh-CN" altLang="en-US" sz="1600" dirty="0" smtClean="0">
                <a:solidFill>
                  <a:srgbClr val="FF0000"/>
                </a:solidFill>
              </a:rPr>
              <a:t>施工单位未按批准的施工组织设计、（专项）施工方案施工或违反工程建设强制性标准条文的。</a:t>
            </a:r>
          </a:p>
          <a:p>
            <a:pPr marL="342900" lvl="0" indent="-342900">
              <a:buFont typeface="+mj-lt"/>
              <a:buAutoNum type="arabicPeriod"/>
            </a:pPr>
            <a:r>
              <a:rPr lang="zh-CN" altLang="en-US" sz="1600" dirty="0" smtClean="0"/>
              <a:t>为保证工程质量而需要停工处理。</a:t>
            </a:r>
          </a:p>
          <a:p>
            <a:pPr marL="342900" indent="-342900">
              <a:buFont typeface="+mj-lt"/>
              <a:buAutoNum type="arabicPeriod"/>
            </a:pPr>
            <a:r>
              <a:rPr lang="zh-CN" altLang="en-US" sz="1600" dirty="0" smtClean="0"/>
              <a:t>施工中出现安全隐患，必须停工消除隐患。</a:t>
            </a:r>
            <a:endParaRPr lang="zh-CN" altLang="en-US" sz="1600" dirty="0">
              <a:latin typeface="黑体" pitchFamily="2" charset="-122"/>
              <a:ea typeface="黑体" pitchFamily="2" charset="-122"/>
            </a:endParaRPr>
          </a:p>
        </p:txBody>
      </p:sp>
      <p:sp>
        <p:nvSpPr>
          <p:cNvPr id="6" name="圆角矩形标注 5"/>
          <p:cNvSpPr>
            <a:spLocks noChangeArrowheads="1"/>
          </p:cNvSpPr>
          <p:nvPr/>
        </p:nvSpPr>
        <p:spPr bwMode="auto">
          <a:xfrm>
            <a:off x="4571968" y="0"/>
            <a:ext cx="4572032" cy="773809"/>
          </a:xfrm>
          <a:prstGeom prst="wedgeRoundRectCallout">
            <a:avLst>
              <a:gd name="adj1" fmla="val 7082"/>
              <a:gd name="adj2" fmla="val 197132"/>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本表内应注明工程暂停的原因、部位和范围、停工期间应进行的工作等。</a:t>
            </a:r>
            <a:endParaRPr lang="zh-CN" altLang="en-US" dirty="0">
              <a:latin typeface="黑体" pitchFamily="2" charset="-122"/>
              <a:ea typeface="黑体" pitchFamily="2" charset="-122"/>
            </a:endParaRPr>
          </a:p>
        </p:txBody>
      </p:sp>
      <p:sp>
        <p:nvSpPr>
          <p:cNvPr id="7" name="圆角矩形标注 6"/>
          <p:cNvSpPr>
            <a:spLocks noChangeArrowheads="1"/>
          </p:cNvSpPr>
          <p:nvPr/>
        </p:nvSpPr>
        <p:spPr bwMode="auto">
          <a:xfrm>
            <a:off x="5000628" y="2987268"/>
            <a:ext cx="4143372" cy="2084806"/>
          </a:xfrm>
          <a:prstGeom prst="wedgeRoundRectCallout">
            <a:avLst>
              <a:gd name="adj1" fmla="val 23414"/>
              <a:gd name="adj2" fmla="val 58451"/>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表应由总监理工程师签发。总监理工程师除签字外，还需加盖执业印章。</a:t>
            </a:r>
            <a:endParaRPr lang="en-US" altLang="zh-CN" dirty="0" smtClean="0"/>
          </a:p>
          <a:p>
            <a:pPr algn="just">
              <a:spcBef>
                <a:spcPts val="600"/>
              </a:spcBef>
              <a:buClr>
                <a:srgbClr val="000000"/>
              </a:buClr>
            </a:pPr>
            <a:r>
              <a:rPr lang="zh-CN" altLang="en-US" dirty="0" smtClean="0"/>
              <a:t>总监理工程师签发工程暂停令应事先征得建设单位同意，在紧急情况下未能事先报告的，应在事后及时向建设单位作出书面报告。</a:t>
            </a:r>
            <a:endParaRPr lang="zh-CN" altLang="en-US" dirty="0">
              <a:latin typeface="黑体" pitchFamily="2" charset="-122"/>
              <a:ea typeface="黑体"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Bottom)">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zh-CN" altLang="en-US" b="0" dirty="0" smtClean="0"/>
              <a:t>监理人员于</a:t>
            </a:r>
            <a:r>
              <a:rPr lang="en-US" altLang="zh-CN" b="0" dirty="0" smtClean="0"/>
              <a:t>2010</a:t>
            </a:r>
            <a:r>
              <a:rPr lang="zh-CN" altLang="en-US" b="0" dirty="0" smtClean="0"/>
              <a:t>年</a:t>
            </a:r>
            <a:r>
              <a:rPr lang="en-US" altLang="zh-CN" b="0" dirty="0" smtClean="0"/>
              <a:t>7</a:t>
            </a:r>
            <a:r>
              <a:rPr lang="zh-CN" altLang="en-US" b="0" dirty="0" smtClean="0"/>
              <a:t>月</a:t>
            </a:r>
            <a:r>
              <a:rPr lang="en-US" altLang="zh-CN" b="0" dirty="0" smtClean="0"/>
              <a:t>18</a:t>
            </a:r>
            <a:r>
              <a:rPr lang="zh-CN" altLang="en-US" b="0" dirty="0" smtClean="0"/>
              <a:t>、</a:t>
            </a:r>
            <a:r>
              <a:rPr lang="en-US" altLang="zh-CN" b="0" dirty="0" smtClean="0"/>
              <a:t>19</a:t>
            </a:r>
            <a:r>
              <a:rPr lang="zh-CN" altLang="en-US" b="0" dirty="0" smtClean="0"/>
              <a:t>、</a:t>
            </a:r>
            <a:r>
              <a:rPr lang="en-US" altLang="zh-CN" b="0" dirty="0" smtClean="0"/>
              <a:t>20</a:t>
            </a:r>
            <a:r>
              <a:rPr lang="zh-CN" altLang="en-US" b="0" dirty="0" smtClean="0"/>
              <a:t>日连续发现基坑南侧市政管线竖向位移监测值超过设计报警值，管线附近地表开裂范围较大，施工单位采取的措施未能有效控制管线位移，总监理工程师立即报告建设单位，并发出编号为</a:t>
            </a:r>
            <a:r>
              <a:rPr lang="en-US" altLang="zh-CN" b="0" dirty="0" smtClean="0"/>
              <a:t>T-001</a:t>
            </a:r>
            <a:r>
              <a:rPr lang="zh-CN" altLang="en-US" b="0" dirty="0" smtClean="0"/>
              <a:t>的工程暂停令。施工单位在收到总监理工程师发出的工程暂停令后未按要求立即停止施工，</a:t>
            </a:r>
            <a:r>
              <a:rPr lang="en-US" altLang="zh-CN" b="0" dirty="0" smtClean="0"/>
              <a:t>7</a:t>
            </a:r>
            <a:r>
              <a:rPr lang="zh-CN" altLang="en-US" b="0" dirty="0" smtClean="0"/>
              <a:t>月</a:t>
            </a:r>
            <a:r>
              <a:rPr lang="en-US" altLang="zh-CN" b="0" dirty="0" smtClean="0"/>
              <a:t>21</a:t>
            </a:r>
            <a:r>
              <a:rPr lang="zh-CN" altLang="en-US" b="0" dirty="0" smtClean="0"/>
              <a:t>日</a:t>
            </a:r>
            <a:r>
              <a:rPr lang="en-US" altLang="zh-CN" b="0" dirty="0" smtClean="0"/>
              <a:t>6</a:t>
            </a:r>
            <a:r>
              <a:rPr lang="zh-CN" altLang="en-US" b="0" dirty="0" smtClean="0"/>
              <a:t>时的监测报告数据显示南侧管线位移继续增加，总监理工程师立即报告建设单位，并向主管部门报告。</a:t>
            </a:r>
            <a:endParaRPr lang="zh-CN" altLang="en-US" dirty="0"/>
          </a:p>
        </p:txBody>
      </p:sp>
      <p:sp>
        <p:nvSpPr>
          <p:cNvPr id="3" name="标题 2"/>
          <p:cNvSpPr>
            <a:spLocks noGrp="1"/>
          </p:cNvSpPr>
          <p:nvPr>
            <p:ph type="title"/>
          </p:nvPr>
        </p:nvSpPr>
        <p:spPr/>
        <p:txBody>
          <a:bodyPr/>
          <a:lstStyle/>
          <a:p>
            <a:r>
              <a:rPr lang="en-US" altLang="zh-CN" dirty="0" smtClean="0"/>
              <a:t>3.11 </a:t>
            </a:r>
            <a:r>
              <a:rPr lang="zh-CN" altLang="en-US" dirty="0" smtClean="0"/>
              <a:t>监理报告</a:t>
            </a:r>
            <a:endParaRPr lang="zh-CN" altLang="en-US" dirty="0"/>
          </a:p>
        </p:txBody>
      </p:sp>
    </p:spTree>
  </p:cSld>
  <p:clrMapOvr>
    <a:masterClrMapping/>
  </p:clrMapOvr>
  <p:transition>
    <p:wheel spokes="8"/>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3.11 </a:t>
            </a:r>
            <a:r>
              <a:rPr lang="zh-CN" altLang="en-US" dirty="0" smtClean="0"/>
              <a:t>监理报告</a:t>
            </a:r>
            <a:endParaRPr lang="zh-CN" altLang="en-US" dirty="0"/>
          </a:p>
        </p:txBody>
      </p:sp>
      <p:pic>
        <p:nvPicPr>
          <p:cNvPr id="3074" name="Picture 2"/>
          <p:cNvPicPr>
            <a:picLocks noChangeAspect="1" noChangeArrowheads="1"/>
          </p:cNvPicPr>
          <p:nvPr/>
        </p:nvPicPr>
        <p:blipFill>
          <a:blip r:embed="rId2"/>
          <a:srcRect/>
          <a:stretch>
            <a:fillRect/>
          </a:stretch>
        </p:blipFill>
        <p:spPr bwMode="auto">
          <a:xfrm>
            <a:off x="2214546" y="857232"/>
            <a:ext cx="4214842" cy="5857916"/>
          </a:xfrm>
          <a:prstGeom prst="rect">
            <a:avLst/>
          </a:prstGeom>
          <a:noFill/>
          <a:ln w="9525">
            <a:noFill/>
            <a:miter lim="800000"/>
            <a:headEnd/>
            <a:tailEnd/>
          </a:ln>
          <a:effectLst/>
        </p:spPr>
      </p:pic>
      <p:sp>
        <p:nvSpPr>
          <p:cNvPr id="4" name="圆角矩形标注 3"/>
          <p:cNvSpPr>
            <a:spLocks noChangeArrowheads="1"/>
          </p:cNvSpPr>
          <p:nvPr/>
        </p:nvSpPr>
        <p:spPr bwMode="auto">
          <a:xfrm>
            <a:off x="214282" y="3571876"/>
            <a:ext cx="3357586" cy="1999676"/>
          </a:xfrm>
          <a:prstGeom prst="wedgeRoundRectCallout">
            <a:avLst>
              <a:gd name="adj1" fmla="val 43792"/>
              <a:gd name="adj2" fmla="val -62079"/>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项目监理机构发现工程存在安全事故隐患，发出</a:t>
            </a:r>
            <a:r>
              <a:rPr lang="en-US" altLang="zh-CN" dirty="0" smtClean="0"/>
              <a:t>《</a:t>
            </a:r>
            <a:r>
              <a:rPr lang="zh-CN" altLang="en-US" dirty="0" smtClean="0"/>
              <a:t>监理通知单</a:t>
            </a:r>
            <a:r>
              <a:rPr lang="en-US" altLang="zh-CN" dirty="0" smtClean="0"/>
              <a:t>》</a:t>
            </a:r>
            <a:r>
              <a:rPr lang="zh-CN" altLang="en-US" dirty="0" smtClean="0"/>
              <a:t>或</a:t>
            </a:r>
            <a:r>
              <a:rPr lang="en-US" altLang="zh-CN" dirty="0" smtClean="0"/>
              <a:t>《</a:t>
            </a:r>
            <a:r>
              <a:rPr lang="zh-CN" altLang="en-US" dirty="0" smtClean="0"/>
              <a:t>工程暂停令</a:t>
            </a:r>
            <a:r>
              <a:rPr lang="en-US" altLang="zh-CN" dirty="0" smtClean="0"/>
              <a:t>》</a:t>
            </a:r>
            <a:r>
              <a:rPr lang="zh-CN" altLang="en-US" dirty="0" smtClean="0"/>
              <a:t>后，施工单位拒不整改或者不停工的，应当采用本表及时向政府有关主管部门报告。</a:t>
            </a:r>
            <a:endParaRPr lang="zh-CN" altLang="en-US" dirty="0">
              <a:latin typeface="黑体" pitchFamily="2" charset="-122"/>
              <a:ea typeface="黑体" pitchFamily="2" charset="-122"/>
            </a:endParaRPr>
          </a:p>
        </p:txBody>
      </p:sp>
      <p:sp>
        <p:nvSpPr>
          <p:cNvPr id="5" name="圆角矩形标注 4"/>
          <p:cNvSpPr>
            <a:spLocks noChangeArrowheads="1"/>
          </p:cNvSpPr>
          <p:nvPr/>
        </p:nvSpPr>
        <p:spPr bwMode="auto">
          <a:xfrm>
            <a:off x="5786414" y="2714620"/>
            <a:ext cx="3357586" cy="1999676"/>
          </a:xfrm>
          <a:prstGeom prst="wedgeRoundRectCallout">
            <a:avLst>
              <a:gd name="adj1" fmla="val -75305"/>
              <a:gd name="adj2" fmla="val -70952"/>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lgn="just">
              <a:spcBef>
                <a:spcPts val="600"/>
              </a:spcBef>
              <a:buClr>
                <a:srgbClr val="000000"/>
              </a:buClr>
            </a:pPr>
            <a:r>
              <a:rPr lang="zh-CN" altLang="en-US" dirty="0" smtClean="0"/>
              <a:t>本表填报时应说明工程名称、施工单位、工程部位、监理处理过程文件（</a:t>
            </a:r>
            <a:r>
              <a:rPr lang="en-US" altLang="zh-CN" dirty="0" smtClean="0"/>
              <a:t>《</a:t>
            </a:r>
            <a:r>
              <a:rPr lang="zh-CN" altLang="en-US" dirty="0" smtClean="0"/>
              <a:t>监理通知单</a:t>
            </a:r>
            <a:r>
              <a:rPr lang="en-US" altLang="zh-CN" dirty="0" smtClean="0"/>
              <a:t>》</a:t>
            </a:r>
            <a:r>
              <a:rPr lang="zh-CN" altLang="en-US" dirty="0" smtClean="0"/>
              <a:t>、</a:t>
            </a:r>
            <a:r>
              <a:rPr lang="en-US" altLang="zh-CN" dirty="0" smtClean="0"/>
              <a:t>《</a:t>
            </a:r>
            <a:r>
              <a:rPr lang="zh-CN" altLang="en-US" dirty="0" smtClean="0"/>
              <a:t>工程暂停令</a:t>
            </a:r>
            <a:r>
              <a:rPr lang="en-US" altLang="zh-CN" dirty="0" smtClean="0"/>
              <a:t>》</a:t>
            </a:r>
            <a:r>
              <a:rPr lang="zh-CN" altLang="en-US" dirty="0" smtClean="0"/>
              <a:t>等，应说明时间和编号），以及施工单位的整改落实情况。</a:t>
            </a:r>
            <a:endParaRPr lang="zh-CN" altLang="en-US" dirty="0">
              <a:latin typeface="黑体" pitchFamily="2" charset="-122"/>
              <a:ea typeface="黑体"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dirty="0" smtClean="0"/>
          </a:p>
          <a:p>
            <a:pPr indent="504000" algn="just">
              <a:buNone/>
            </a:pPr>
            <a:r>
              <a:rPr lang="zh-CN" altLang="en-US" dirty="0" smtClean="0"/>
              <a:t>事件一：</a:t>
            </a:r>
            <a:r>
              <a:rPr lang="zh-CN" altLang="en-US" b="0" dirty="0" smtClean="0"/>
              <a:t>对于基坑南侧市政管线竖向位移监测值超过设计报警值的事件，总监理工程师立即发出</a:t>
            </a:r>
            <a:r>
              <a:rPr lang="en-US" altLang="zh-CN" b="0" dirty="0" smtClean="0"/>
              <a:t>《</a:t>
            </a:r>
            <a:r>
              <a:rPr lang="zh-CN" altLang="en-US" b="0" dirty="0" smtClean="0"/>
              <a:t>工程暂停令</a:t>
            </a:r>
            <a:r>
              <a:rPr lang="en-US" altLang="zh-CN" b="0" dirty="0" smtClean="0"/>
              <a:t>》</a:t>
            </a:r>
            <a:r>
              <a:rPr lang="zh-CN" altLang="en-US" b="0" dirty="0" smtClean="0"/>
              <a:t>（</a:t>
            </a:r>
            <a:r>
              <a:rPr lang="en-US" altLang="zh-CN" b="0" dirty="0" smtClean="0"/>
              <a:t>T-001</a:t>
            </a:r>
            <a:r>
              <a:rPr lang="zh-CN" altLang="en-US" b="0" dirty="0" smtClean="0"/>
              <a:t>），并提交了</a:t>
            </a:r>
            <a:r>
              <a:rPr lang="en-US" altLang="zh-CN" b="0" dirty="0" smtClean="0"/>
              <a:t>《</a:t>
            </a:r>
            <a:r>
              <a:rPr lang="zh-CN" altLang="en-US" b="0" dirty="0" smtClean="0"/>
              <a:t>监理报告</a:t>
            </a:r>
            <a:r>
              <a:rPr lang="en-US" altLang="zh-CN" b="0" dirty="0" smtClean="0"/>
              <a:t>》</a:t>
            </a:r>
            <a:r>
              <a:rPr lang="zh-CN" altLang="en-US" b="0" dirty="0" smtClean="0"/>
              <a:t>（</a:t>
            </a:r>
            <a:r>
              <a:rPr lang="en-US" altLang="zh-CN" b="0" dirty="0" smtClean="0"/>
              <a:t>BG-002</a:t>
            </a:r>
            <a:r>
              <a:rPr lang="zh-CN" altLang="en-US" b="0" dirty="0" smtClean="0"/>
              <a:t>）。施工单位采取了针对性措施，基坑南侧管线竖向位移得到有效控制，故于</a:t>
            </a:r>
            <a:r>
              <a:rPr lang="en-US" altLang="zh-CN" b="0" dirty="0" smtClean="0"/>
              <a:t>2010</a:t>
            </a:r>
            <a:r>
              <a:rPr lang="zh-CN" altLang="en-US" b="0" dirty="0" smtClean="0"/>
              <a:t>年</a:t>
            </a:r>
            <a:r>
              <a:rPr lang="en-US" altLang="zh-CN" b="0" dirty="0" smtClean="0"/>
              <a:t>7</a:t>
            </a:r>
            <a:r>
              <a:rPr lang="zh-CN" altLang="en-US" b="0" dirty="0" smtClean="0"/>
              <a:t>月</a:t>
            </a:r>
            <a:r>
              <a:rPr lang="en-US" altLang="zh-CN" b="0" dirty="0" smtClean="0"/>
              <a:t>23</a:t>
            </a:r>
            <a:r>
              <a:rPr lang="zh-CN" altLang="en-US" b="0" dirty="0" smtClean="0"/>
              <a:t>日提出复工申请。监理单位核实了相关情况，并签发了</a:t>
            </a:r>
            <a:r>
              <a:rPr lang="en-US" altLang="zh-CN" b="0" dirty="0" smtClean="0"/>
              <a:t>《</a:t>
            </a:r>
            <a:r>
              <a:rPr lang="zh-CN" altLang="en-US" b="0" dirty="0" smtClean="0"/>
              <a:t>工程复工令</a:t>
            </a:r>
            <a:r>
              <a:rPr lang="en-US" altLang="zh-CN" b="0" dirty="0" smtClean="0"/>
              <a:t>》</a:t>
            </a:r>
            <a:r>
              <a:rPr lang="zh-CN" altLang="en-US" b="0" dirty="0" smtClean="0"/>
              <a:t>。</a:t>
            </a:r>
            <a:endParaRPr lang="en-US" altLang="zh-CN" b="0" dirty="0" smtClean="0"/>
          </a:p>
          <a:p>
            <a:pPr indent="504000" algn="just">
              <a:buNone/>
            </a:pPr>
            <a:endParaRPr lang="en-US" altLang="zh-CN" b="0" dirty="0" smtClean="0"/>
          </a:p>
          <a:p>
            <a:pPr indent="504000" algn="just">
              <a:buNone/>
            </a:pPr>
            <a:r>
              <a:rPr lang="zh-CN" altLang="en-US" dirty="0" smtClean="0"/>
              <a:t>事件二：</a:t>
            </a:r>
            <a:r>
              <a:rPr lang="zh-CN" altLang="en-US" b="0" dirty="0" smtClean="0"/>
              <a:t>监理人员在现场巡视检查过程中发现，</a:t>
            </a:r>
            <a:r>
              <a:rPr lang="en-US" altLang="zh-CN" b="0" dirty="0" smtClean="0"/>
              <a:t>2011</a:t>
            </a:r>
            <a:r>
              <a:rPr lang="zh-CN" altLang="en-US" b="0" dirty="0" smtClean="0"/>
              <a:t>年</a:t>
            </a:r>
            <a:r>
              <a:rPr lang="en-US" altLang="zh-CN" b="0" dirty="0" smtClean="0"/>
              <a:t>7</a:t>
            </a:r>
            <a:r>
              <a:rPr lang="zh-CN" altLang="en-US" b="0" dirty="0" smtClean="0"/>
              <a:t>月</a:t>
            </a:r>
            <a:r>
              <a:rPr lang="en-US" altLang="zh-CN" b="0" dirty="0" smtClean="0"/>
              <a:t>18</a:t>
            </a:r>
            <a:r>
              <a:rPr lang="zh-CN" altLang="en-US" b="0" dirty="0" smtClean="0"/>
              <a:t>日进场的</a:t>
            </a:r>
            <a:r>
              <a:rPr lang="en-US" altLang="zh-CN" b="0" dirty="0" smtClean="0"/>
              <a:t>SBS</a:t>
            </a:r>
            <a:r>
              <a:rPr lang="zh-CN" altLang="en-US" b="0" dirty="0" smtClean="0"/>
              <a:t>防水卷材见证取样复试未完成，施工方已用于屋面防水工程施工，监理工程师于</a:t>
            </a:r>
            <a:r>
              <a:rPr lang="en-US" altLang="zh-CN" b="0" dirty="0" smtClean="0"/>
              <a:t>7</a:t>
            </a:r>
            <a:r>
              <a:rPr lang="zh-CN" altLang="en-US" b="0" dirty="0" smtClean="0"/>
              <a:t>月</a:t>
            </a:r>
            <a:r>
              <a:rPr lang="en-US" altLang="zh-CN" b="0" dirty="0" smtClean="0"/>
              <a:t>25</a:t>
            </a:r>
            <a:r>
              <a:rPr lang="zh-CN" altLang="en-US" b="0" dirty="0" smtClean="0"/>
              <a:t>日发出</a:t>
            </a:r>
            <a:r>
              <a:rPr lang="en-US" altLang="zh-CN" b="0" dirty="0" smtClean="0"/>
              <a:t>《</a:t>
            </a:r>
            <a:r>
              <a:rPr lang="zh-CN" altLang="en-US" b="0" dirty="0" smtClean="0"/>
              <a:t>监理通知单</a:t>
            </a:r>
            <a:r>
              <a:rPr lang="en-US" altLang="zh-CN" b="0" dirty="0" smtClean="0"/>
              <a:t>》</a:t>
            </a:r>
            <a:r>
              <a:rPr lang="zh-CN" altLang="en-US" b="0" dirty="0" smtClean="0"/>
              <a:t>（</a:t>
            </a:r>
            <a:r>
              <a:rPr lang="en-US" altLang="zh-CN" b="0" dirty="0" smtClean="0"/>
              <a:t>TZ-060</a:t>
            </a:r>
            <a:r>
              <a:rPr lang="zh-CN" altLang="en-US" b="0" dirty="0" smtClean="0"/>
              <a:t>）要求停止施工，但施工单位未执行通知要求，监理工程师又于</a:t>
            </a:r>
            <a:r>
              <a:rPr lang="en-US" altLang="zh-CN" b="0" dirty="0" smtClean="0"/>
              <a:t>7</a:t>
            </a:r>
            <a:r>
              <a:rPr lang="zh-CN" altLang="en-US" b="0" dirty="0" smtClean="0"/>
              <a:t>月</a:t>
            </a:r>
            <a:r>
              <a:rPr lang="en-US" altLang="zh-CN" b="0" dirty="0" smtClean="0"/>
              <a:t>26</a:t>
            </a:r>
            <a:r>
              <a:rPr lang="zh-CN" altLang="en-US" b="0" dirty="0" smtClean="0"/>
              <a:t>日发出工程暂停令（</a:t>
            </a:r>
            <a:r>
              <a:rPr lang="en-US" altLang="zh-CN" b="0" dirty="0" smtClean="0"/>
              <a:t>T-002</a:t>
            </a:r>
            <a:r>
              <a:rPr lang="zh-CN" altLang="en-US" b="0" dirty="0" smtClean="0"/>
              <a:t>），要求施工单位停止施工。施工单位根据要求于</a:t>
            </a:r>
            <a:r>
              <a:rPr lang="en-US" altLang="zh-CN" b="0" dirty="0" smtClean="0"/>
              <a:t>8</a:t>
            </a:r>
            <a:r>
              <a:rPr lang="zh-CN" altLang="en-US" b="0" dirty="0" smtClean="0"/>
              <a:t>月</a:t>
            </a:r>
            <a:r>
              <a:rPr lang="en-US" altLang="zh-CN" b="0" dirty="0" smtClean="0"/>
              <a:t>19</a:t>
            </a:r>
            <a:r>
              <a:rPr lang="zh-CN" altLang="en-US" b="0" dirty="0" smtClean="0"/>
              <a:t>日提供了</a:t>
            </a:r>
            <a:r>
              <a:rPr lang="en-US" altLang="zh-CN" b="0" dirty="0" smtClean="0"/>
              <a:t>SBS</a:t>
            </a:r>
            <a:r>
              <a:rPr lang="zh-CN" altLang="en-US" b="0" dirty="0" smtClean="0"/>
              <a:t>防水卷材见证取样复试合格的报告，并提出复工申请。</a:t>
            </a:r>
          </a:p>
        </p:txBody>
      </p:sp>
      <p:sp>
        <p:nvSpPr>
          <p:cNvPr id="3" name="标题 2"/>
          <p:cNvSpPr>
            <a:spLocks noGrp="1"/>
          </p:cNvSpPr>
          <p:nvPr>
            <p:ph type="title"/>
          </p:nvPr>
        </p:nvSpPr>
        <p:spPr/>
        <p:txBody>
          <a:bodyPr/>
          <a:lstStyle/>
          <a:p>
            <a:r>
              <a:rPr lang="en-US" altLang="zh-CN" dirty="0" smtClean="0"/>
              <a:t>3.12 </a:t>
            </a:r>
            <a:r>
              <a:rPr lang="zh-CN" altLang="en-US" dirty="0" smtClean="0"/>
              <a:t>工程复工报审表及工程复工令</a:t>
            </a:r>
            <a:endParaRPr lang="zh-CN" altLang="en-US" dirty="0"/>
          </a:p>
        </p:txBody>
      </p:sp>
    </p:spTree>
  </p:cSld>
  <p:clrMapOvr>
    <a:masterClrMapping/>
  </p:clrMapOvr>
  <p:transition>
    <p:wheel spokes="8"/>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4643438" y="928670"/>
            <a:ext cx="4214842" cy="5857916"/>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142844" y="928694"/>
            <a:ext cx="4357718" cy="5929330"/>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en-US" altLang="zh-CN" dirty="0" smtClean="0"/>
              <a:t>3.12 </a:t>
            </a:r>
            <a:r>
              <a:rPr lang="zh-CN" altLang="en-US" dirty="0" smtClean="0"/>
              <a:t>工程复工报审表及工程复工令</a:t>
            </a:r>
            <a:endParaRPr lang="zh-CN" altLang="en-US" dirty="0"/>
          </a:p>
        </p:txBody>
      </p:sp>
      <p:sp>
        <p:nvSpPr>
          <p:cNvPr id="9" name="圆角矩形标注 8"/>
          <p:cNvSpPr>
            <a:spLocks noChangeArrowheads="1"/>
          </p:cNvSpPr>
          <p:nvPr/>
        </p:nvSpPr>
        <p:spPr bwMode="auto">
          <a:xfrm>
            <a:off x="4357686" y="1571612"/>
            <a:ext cx="4429156" cy="3225544"/>
          </a:xfrm>
          <a:prstGeom prst="wedgeRoundRectCallout">
            <a:avLst>
              <a:gd name="adj1" fmla="val -107083"/>
              <a:gd name="adj2" fmla="val -17339"/>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工程复工报审时，应附有能够证明已具备复工条件的相关文件资料，包括相关检查记录、有针对性的整改措施及其落实情况、会议纪要、影像资料等。</a:t>
            </a:r>
            <a:endParaRPr lang="en-US" altLang="zh-CN" dirty="0" smtClean="0"/>
          </a:p>
          <a:p>
            <a:endParaRPr lang="en-US" altLang="zh-CN" dirty="0" smtClean="0"/>
          </a:p>
          <a:p>
            <a:r>
              <a:rPr lang="zh-CN" altLang="en-US" dirty="0" smtClean="0"/>
              <a:t>当导致暂停的原因是危及结构安全或使用功能时，整改完成后，应有建设单位、设计单位、监理单位各方共同认可的整改完成文件，其中涉及建设工程鉴定的文件必须由有资质的检测单位出具。</a:t>
            </a:r>
            <a:endParaRPr lang="zh-CN" altLang="en-US" dirty="0"/>
          </a:p>
        </p:txBody>
      </p:sp>
      <p:sp>
        <p:nvSpPr>
          <p:cNvPr id="8" name="圆角矩形标注 7"/>
          <p:cNvSpPr>
            <a:spLocks noChangeArrowheads="1"/>
          </p:cNvSpPr>
          <p:nvPr/>
        </p:nvSpPr>
        <p:spPr bwMode="auto">
          <a:xfrm>
            <a:off x="4572000" y="4807625"/>
            <a:ext cx="3857652" cy="1693209"/>
          </a:xfrm>
          <a:prstGeom prst="wedgeRoundRectCallout">
            <a:avLst>
              <a:gd name="adj1" fmla="val -62718"/>
              <a:gd name="adj2" fmla="val -20193"/>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经专业监理工程师进行调查、审核和评估后，由总监理工程师做出批复。</a:t>
            </a:r>
            <a:endParaRPr lang="en-US" altLang="zh-CN" dirty="0" smtClean="0"/>
          </a:p>
          <a:p>
            <a:endParaRPr lang="en-US" altLang="zh-CN" dirty="0" smtClean="0"/>
          </a:p>
          <a:p>
            <a:r>
              <a:rPr lang="zh-CN" altLang="en-US" dirty="0" smtClean="0"/>
              <a:t>并且，需要建设单位审批同意。</a:t>
            </a:r>
            <a:endParaRPr lang="zh-CN" altLang="en-US" dirty="0"/>
          </a:p>
        </p:txBody>
      </p:sp>
      <p:sp>
        <p:nvSpPr>
          <p:cNvPr id="10" name="圆角矩形标注 9"/>
          <p:cNvSpPr>
            <a:spLocks noChangeArrowheads="1"/>
          </p:cNvSpPr>
          <p:nvPr/>
        </p:nvSpPr>
        <p:spPr bwMode="auto">
          <a:xfrm>
            <a:off x="-32" y="1571612"/>
            <a:ext cx="4429156" cy="3838478"/>
          </a:xfrm>
          <a:prstGeom prst="wedgeRoundRectCallout">
            <a:avLst>
              <a:gd name="adj1" fmla="val 60850"/>
              <a:gd name="adj2" fmla="val -20563"/>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因建设单位原因或非施工单位原因引起工程暂停的，在具备复工条件时，应及时签发</a:t>
            </a:r>
            <a:r>
              <a:rPr lang="en-US" altLang="zh-CN" dirty="0" smtClean="0"/>
              <a:t>《</a:t>
            </a:r>
            <a:r>
              <a:rPr lang="zh-CN" altLang="en-US" dirty="0" smtClean="0"/>
              <a:t>工程复工令</a:t>
            </a:r>
            <a:r>
              <a:rPr lang="en-US" altLang="zh-CN" dirty="0" smtClean="0"/>
              <a:t>》</a:t>
            </a:r>
            <a:r>
              <a:rPr lang="zh-CN" altLang="en-US" dirty="0" smtClean="0"/>
              <a:t>指令施工单位复工。</a:t>
            </a:r>
            <a:endParaRPr lang="en-US" altLang="zh-CN" dirty="0" smtClean="0"/>
          </a:p>
          <a:p>
            <a:r>
              <a:rPr lang="zh-CN" altLang="en-US" dirty="0" smtClean="0"/>
              <a:t>因施工单位原因引起工程暂停的，复工报审表及相关材料经审查符合要求后，总监理工程师签发指令同意或要求施工单位复工；</a:t>
            </a:r>
            <a:endParaRPr lang="en-US" altLang="zh-CN" dirty="0" smtClean="0"/>
          </a:p>
          <a:p>
            <a:endParaRPr lang="en-US" altLang="zh-CN" dirty="0" smtClean="0"/>
          </a:p>
          <a:p>
            <a:r>
              <a:rPr lang="zh-CN" altLang="en-US" dirty="0" smtClean="0"/>
              <a:t>施工单位未提出复工申请的，总监理工程师应根据工程实际情况指令施工单位恢复施工。</a:t>
            </a:r>
            <a:endParaRPr lang="zh-CN" altLang="en-US" dirty="0"/>
          </a:p>
        </p:txBody>
      </p:sp>
      <p:sp>
        <p:nvSpPr>
          <p:cNvPr id="11" name="圆角矩形标注 10"/>
          <p:cNvSpPr>
            <a:spLocks noChangeArrowheads="1"/>
          </p:cNvSpPr>
          <p:nvPr/>
        </p:nvSpPr>
        <p:spPr bwMode="auto">
          <a:xfrm>
            <a:off x="5214942" y="4500570"/>
            <a:ext cx="2786082" cy="773809"/>
          </a:xfrm>
          <a:prstGeom prst="wedgeRoundRectCallout">
            <a:avLst>
              <a:gd name="adj1" fmla="val 33442"/>
              <a:gd name="adj2" fmla="val 88787"/>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总监理工程师除签字外，还需加盖执业印章。</a:t>
            </a:r>
            <a:endParaRPr lang="zh-CN" alt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par>
                                <p:cTn id="12" presetID="1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Bottom)">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0"/>
                                        </p:tgtEl>
                                        <p:attrNameLst>
                                          <p:attrName>style.visibility</p:attrName>
                                        </p:attrNameLst>
                                      </p:cBhvr>
                                      <p:to>
                                        <p:strVal val="hidden"/>
                                      </p:to>
                                    </p:set>
                                  </p:childTnLst>
                                </p:cTn>
                              </p:par>
                              <p:par>
                                <p:cTn id="26" presetID="1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lide(fromBottom)">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P spid="10" grpId="0" animBg="1"/>
      <p:bldP spid="10" grpId="1"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214282" y="857208"/>
            <a:ext cx="4357718" cy="6000792"/>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en-US" altLang="zh-CN" dirty="0" smtClean="0"/>
              <a:t>3.12 </a:t>
            </a:r>
            <a:r>
              <a:rPr lang="zh-CN" altLang="en-US" dirty="0" smtClean="0"/>
              <a:t>工程复工报审表及工程复工令</a:t>
            </a:r>
            <a:endParaRPr lang="zh-CN" altLang="en-US" dirty="0"/>
          </a:p>
        </p:txBody>
      </p:sp>
      <p:pic>
        <p:nvPicPr>
          <p:cNvPr id="6147" name="Picture 3"/>
          <p:cNvPicPr>
            <a:picLocks noChangeAspect="1" noChangeArrowheads="1"/>
          </p:cNvPicPr>
          <p:nvPr/>
        </p:nvPicPr>
        <p:blipFill>
          <a:blip r:embed="rId3"/>
          <a:srcRect/>
          <a:stretch>
            <a:fillRect/>
          </a:stretch>
        </p:blipFill>
        <p:spPr bwMode="auto">
          <a:xfrm>
            <a:off x="4857752" y="857232"/>
            <a:ext cx="4143404" cy="5857916"/>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下列表式中，应由总监理工程师签字并加盖执业印章：</a:t>
            </a:r>
          </a:p>
          <a:p>
            <a:pPr lvl="1">
              <a:spcBef>
                <a:spcPts val="1200"/>
              </a:spcBef>
              <a:spcAft>
                <a:spcPts val="600"/>
              </a:spcAft>
            </a:pPr>
            <a:r>
              <a:rPr lang="en-US" altLang="zh-CN" dirty="0" smtClean="0"/>
              <a:t>1</a:t>
            </a:r>
            <a:r>
              <a:rPr lang="zh-CN" altLang="en-US" dirty="0" smtClean="0"/>
              <a:t>）</a:t>
            </a:r>
            <a:r>
              <a:rPr lang="en-US" altLang="zh-CN" dirty="0" smtClean="0"/>
              <a:t>A.0.2  </a:t>
            </a:r>
            <a:r>
              <a:rPr lang="zh-CN" altLang="en-US" dirty="0" smtClean="0"/>
              <a:t>工程开工令</a:t>
            </a:r>
          </a:p>
          <a:p>
            <a:pPr lvl="1">
              <a:spcBef>
                <a:spcPts val="1200"/>
              </a:spcBef>
              <a:spcAft>
                <a:spcPts val="600"/>
              </a:spcAft>
            </a:pPr>
            <a:r>
              <a:rPr lang="en-US" altLang="zh-CN" dirty="0" smtClean="0"/>
              <a:t>2</a:t>
            </a:r>
            <a:r>
              <a:rPr lang="zh-CN" altLang="en-US" dirty="0" smtClean="0"/>
              <a:t>）</a:t>
            </a:r>
            <a:r>
              <a:rPr lang="en-US" altLang="zh-CN" dirty="0" smtClean="0"/>
              <a:t>A.0.5  </a:t>
            </a:r>
            <a:r>
              <a:rPr lang="zh-CN" altLang="en-US" dirty="0" smtClean="0"/>
              <a:t>工程暂停令</a:t>
            </a:r>
          </a:p>
          <a:p>
            <a:pPr lvl="1">
              <a:spcBef>
                <a:spcPts val="1200"/>
              </a:spcBef>
              <a:spcAft>
                <a:spcPts val="600"/>
              </a:spcAft>
            </a:pPr>
            <a:r>
              <a:rPr lang="en-US" altLang="zh-CN" dirty="0" smtClean="0"/>
              <a:t>3</a:t>
            </a:r>
            <a:r>
              <a:rPr lang="zh-CN" altLang="en-US" dirty="0" smtClean="0"/>
              <a:t>）</a:t>
            </a:r>
            <a:r>
              <a:rPr lang="en-US" altLang="zh-CN" dirty="0" smtClean="0"/>
              <a:t>A.0.7  </a:t>
            </a:r>
            <a:r>
              <a:rPr lang="zh-CN" altLang="en-US" dirty="0" smtClean="0"/>
              <a:t>工程复工令</a:t>
            </a:r>
          </a:p>
          <a:p>
            <a:pPr lvl="1">
              <a:spcBef>
                <a:spcPts val="1200"/>
              </a:spcBef>
              <a:spcAft>
                <a:spcPts val="600"/>
              </a:spcAft>
            </a:pPr>
            <a:r>
              <a:rPr lang="en-US" altLang="zh-CN" dirty="0" smtClean="0"/>
              <a:t>4</a:t>
            </a:r>
            <a:r>
              <a:rPr lang="zh-CN" altLang="en-US" dirty="0" smtClean="0"/>
              <a:t>）</a:t>
            </a:r>
            <a:r>
              <a:rPr lang="en-US" altLang="zh-CN" dirty="0" smtClean="0"/>
              <a:t>A.0.8  </a:t>
            </a:r>
            <a:r>
              <a:rPr lang="zh-CN" altLang="en-US" dirty="0" smtClean="0"/>
              <a:t>工程款支付证书</a:t>
            </a:r>
          </a:p>
          <a:p>
            <a:pPr lvl="1">
              <a:spcBef>
                <a:spcPts val="1200"/>
              </a:spcBef>
              <a:spcAft>
                <a:spcPts val="600"/>
              </a:spcAft>
            </a:pPr>
            <a:r>
              <a:rPr lang="en-US" altLang="zh-CN" dirty="0" smtClean="0"/>
              <a:t>5</a:t>
            </a:r>
            <a:r>
              <a:rPr lang="zh-CN" altLang="en-US" dirty="0" smtClean="0"/>
              <a:t>）</a:t>
            </a:r>
            <a:r>
              <a:rPr lang="en-US" altLang="zh-CN" dirty="0" smtClean="0"/>
              <a:t>B.0.1  </a:t>
            </a:r>
            <a:r>
              <a:rPr lang="zh-CN" altLang="en-US" dirty="0" smtClean="0"/>
              <a:t>施工组织设计或（专项）施工方案报审表</a:t>
            </a:r>
          </a:p>
          <a:p>
            <a:pPr lvl="1">
              <a:spcBef>
                <a:spcPts val="1200"/>
              </a:spcBef>
              <a:spcAft>
                <a:spcPts val="600"/>
              </a:spcAft>
            </a:pPr>
            <a:r>
              <a:rPr lang="en-US" altLang="zh-CN" dirty="0" smtClean="0"/>
              <a:t>6</a:t>
            </a:r>
            <a:r>
              <a:rPr lang="zh-CN" altLang="en-US" dirty="0" smtClean="0"/>
              <a:t>）</a:t>
            </a:r>
            <a:r>
              <a:rPr lang="en-US" altLang="zh-CN" dirty="0" smtClean="0"/>
              <a:t>B.0.2  </a:t>
            </a:r>
            <a:r>
              <a:rPr lang="zh-CN" altLang="en-US" dirty="0" smtClean="0"/>
              <a:t>工程开工报审表</a:t>
            </a:r>
          </a:p>
          <a:p>
            <a:pPr lvl="1">
              <a:spcBef>
                <a:spcPts val="1200"/>
              </a:spcBef>
              <a:spcAft>
                <a:spcPts val="600"/>
              </a:spcAft>
            </a:pPr>
            <a:r>
              <a:rPr lang="en-US" altLang="zh-CN" dirty="0" smtClean="0"/>
              <a:t>7</a:t>
            </a:r>
            <a:r>
              <a:rPr lang="zh-CN" altLang="en-US" dirty="0" smtClean="0"/>
              <a:t>）</a:t>
            </a:r>
            <a:r>
              <a:rPr lang="en-US" altLang="zh-CN" dirty="0" smtClean="0"/>
              <a:t>B.0.10  </a:t>
            </a:r>
            <a:r>
              <a:rPr lang="zh-CN" altLang="en-US" dirty="0" smtClean="0"/>
              <a:t>单位工程竣工验收报审表</a:t>
            </a:r>
          </a:p>
          <a:p>
            <a:pPr lvl="1">
              <a:spcBef>
                <a:spcPts val="1200"/>
              </a:spcBef>
              <a:spcAft>
                <a:spcPts val="600"/>
              </a:spcAft>
            </a:pPr>
            <a:r>
              <a:rPr lang="en-US" altLang="zh-CN" dirty="0" smtClean="0"/>
              <a:t>8</a:t>
            </a:r>
            <a:r>
              <a:rPr lang="zh-CN" altLang="en-US" dirty="0" smtClean="0"/>
              <a:t>）</a:t>
            </a:r>
            <a:r>
              <a:rPr lang="en-US" altLang="zh-CN" dirty="0" smtClean="0"/>
              <a:t>B.0.11  </a:t>
            </a:r>
            <a:r>
              <a:rPr lang="zh-CN" altLang="en-US" dirty="0" smtClean="0"/>
              <a:t>工程款支付报审表</a:t>
            </a:r>
          </a:p>
          <a:p>
            <a:pPr lvl="1">
              <a:spcBef>
                <a:spcPts val="1200"/>
              </a:spcBef>
              <a:spcAft>
                <a:spcPts val="600"/>
              </a:spcAft>
            </a:pPr>
            <a:r>
              <a:rPr lang="en-US" altLang="zh-CN" dirty="0" smtClean="0"/>
              <a:t>9</a:t>
            </a:r>
            <a:r>
              <a:rPr lang="zh-CN" altLang="en-US" dirty="0" smtClean="0"/>
              <a:t>）</a:t>
            </a:r>
            <a:r>
              <a:rPr lang="en-US" altLang="zh-CN" dirty="0" smtClean="0"/>
              <a:t>B.0.13  </a:t>
            </a:r>
            <a:r>
              <a:rPr lang="zh-CN" altLang="en-US" dirty="0" smtClean="0"/>
              <a:t>费用索赔报审表</a:t>
            </a:r>
          </a:p>
          <a:p>
            <a:pPr lvl="1">
              <a:spcBef>
                <a:spcPts val="1200"/>
              </a:spcBef>
              <a:spcAft>
                <a:spcPts val="600"/>
              </a:spcAft>
            </a:pPr>
            <a:r>
              <a:rPr lang="en-US" altLang="zh-CN" dirty="0" smtClean="0"/>
              <a:t>10</a:t>
            </a:r>
            <a:r>
              <a:rPr lang="zh-CN" altLang="en-US" dirty="0" smtClean="0"/>
              <a:t>）</a:t>
            </a:r>
            <a:r>
              <a:rPr lang="en-US" altLang="zh-CN" dirty="0" smtClean="0"/>
              <a:t>B.0.14  </a:t>
            </a:r>
            <a:r>
              <a:rPr lang="zh-CN" altLang="en-US" dirty="0" smtClean="0"/>
              <a:t>工程临时或最终延期报审表</a:t>
            </a:r>
          </a:p>
          <a:p>
            <a:endParaRPr lang="zh-CN" altLang="en-US" dirty="0"/>
          </a:p>
        </p:txBody>
      </p:sp>
      <p:sp>
        <p:nvSpPr>
          <p:cNvPr id="3" name="标题 2"/>
          <p:cNvSpPr>
            <a:spLocks noGrp="1"/>
          </p:cNvSpPr>
          <p:nvPr>
            <p:ph type="title"/>
          </p:nvPr>
        </p:nvSpPr>
        <p:spPr/>
        <p:txBody>
          <a:bodyPr/>
          <a:lstStyle/>
          <a:p>
            <a:r>
              <a:rPr lang="en-US" altLang="zh-CN" dirty="0" smtClean="0"/>
              <a:t> 1.</a:t>
            </a:r>
            <a:r>
              <a:rPr lang="zh-CN" altLang="en-US" dirty="0" smtClean="0"/>
              <a:t> 基本要求及说明</a:t>
            </a:r>
            <a:endParaRPr lang="zh-CN" altLang="en-US" dirty="0"/>
          </a:p>
        </p:txBody>
      </p:sp>
    </p:spTree>
  </p:cSld>
  <p:clrMapOvr>
    <a:masterClrMapping/>
  </p:clrMapOvr>
  <p:transition>
    <p:wheel spokes="8"/>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zh-CN" altLang="en-US" b="0" dirty="0" smtClean="0"/>
              <a:t>施工单位完成了</a:t>
            </a:r>
            <a:r>
              <a:rPr lang="en-US" altLang="zh-CN" b="0" dirty="0" smtClean="0"/>
              <a:t>10</a:t>
            </a:r>
            <a:r>
              <a:rPr lang="zh-CN" altLang="en-US" b="0" dirty="0" smtClean="0"/>
              <a:t>层剪力墙、柱及</a:t>
            </a:r>
            <a:r>
              <a:rPr lang="en-US" altLang="zh-CN" b="0" dirty="0" smtClean="0"/>
              <a:t>11</a:t>
            </a:r>
            <a:r>
              <a:rPr lang="zh-CN" altLang="en-US" b="0" dirty="0" smtClean="0"/>
              <a:t>层梁、板钢筋工程的安装，经自检合格后，于</a:t>
            </a:r>
            <a:r>
              <a:rPr lang="en-US" altLang="zh-CN" b="0" dirty="0" smtClean="0"/>
              <a:t>2011</a:t>
            </a:r>
            <a:r>
              <a:rPr lang="zh-CN" altLang="en-US" b="0" dirty="0" smtClean="0"/>
              <a:t>年</a:t>
            </a:r>
            <a:r>
              <a:rPr lang="en-US" altLang="zh-CN" b="0" dirty="0" smtClean="0"/>
              <a:t>4</a:t>
            </a:r>
            <a:r>
              <a:rPr lang="zh-CN" altLang="en-US" b="0" dirty="0" smtClean="0"/>
              <a:t>月</a:t>
            </a:r>
            <a:r>
              <a:rPr lang="en-US" altLang="zh-CN" b="0" dirty="0" smtClean="0"/>
              <a:t>7</a:t>
            </a:r>
            <a:r>
              <a:rPr lang="zh-CN" altLang="en-US" b="0" dirty="0" smtClean="0"/>
              <a:t>日向监理单位提出检验批验收申请。</a:t>
            </a:r>
            <a:endParaRPr lang="zh-CN" altLang="en-US" dirty="0"/>
          </a:p>
        </p:txBody>
      </p:sp>
      <p:sp>
        <p:nvSpPr>
          <p:cNvPr id="3" name="标题 2"/>
          <p:cNvSpPr>
            <a:spLocks noGrp="1"/>
          </p:cNvSpPr>
          <p:nvPr>
            <p:ph type="title"/>
          </p:nvPr>
        </p:nvSpPr>
        <p:spPr/>
        <p:txBody>
          <a:bodyPr/>
          <a:lstStyle/>
          <a:p>
            <a:r>
              <a:rPr lang="en-US" altLang="zh-CN" dirty="0" smtClean="0"/>
              <a:t>3.13 </a:t>
            </a:r>
            <a:r>
              <a:rPr lang="zh-CN" altLang="en-US" dirty="0" smtClean="0"/>
              <a:t>通用报审、报验表</a:t>
            </a:r>
            <a:endParaRPr lang="zh-CN" altLang="en-US" dirty="0"/>
          </a:p>
        </p:txBody>
      </p:sp>
    </p:spTree>
  </p:cSld>
  <p:clrMapOvr>
    <a:masterClrMapping/>
  </p:clrMapOvr>
  <p:transition>
    <p:wheel spokes="8"/>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3.13 </a:t>
            </a:r>
            <a:r>
              <a:rPr lang="zh-CN" altLang="en-US" dirty="0" smtClean="0"/>
              <a:t>通用报审、报验表</a:t>
            </a:r>
            <a:endParaRPr lang="zh-CN" altLang="en-US" dirty="0"/>
          </a:p>
        </p:txBody>
      </p:sp>
      <p:pic>
        <p:nvPicPr>
          <p:cNvPr id="13314" name="Picture 2"/>
          <p:cNvPicPr>
            <a:picLocks noChangeAspect="1" noChangeArrowheads="1"/>
          </p:cNvPicPr>
          <p:nvPr/>
        </p:nvPicPr>
        <p:blipFill>
          <a:blip r:embed="rId2"/>
          <a:srcRect b="1176"/>
          <a:stretch>
            <a:fillRect/>
          </a:stretch>
        </p:blipFill>
        <p:spPr bwMode="auto">
          <a:xfrm>
            <a:off x="4786282" y="857232"/>
            <a:ext cx="4357718" cy="6000768"/>
          </a:xfrm>
          <a:prstGeom prst="rect">
            <a:avLst/>
          </a:prstGeom>
          <a:noFill/>
          <a:ln w="9525">
            <a:noFill/>
            <a:miter lim="800000"/>
            <a:headEnd/>
            <a:tailEnd/>
          </a:ln>
          <a:effectLst/>
        </p:spPr>
      </p:pic>
      <p:sp>
        <p:nvSpPr>
          <p:cNvPr id="4" name="圆角矩形标注 3"/>
          <p:cNvSpPr>
            <a:spLocks noChangeArrowheads="1"/>
          </p:cNvSpPr>
          <p:nvPr/>
        </p:nvSpPr>
        <p:spPr bwMode="auto">
          <a:xfrm>
            <a:off x="142844" y="882586"/>
            <a:ext cx="4714908" cy="5904000"/>
          </a:xfrm>
          <a:prstGeom prst="wedgeRoundRectCallout">
            <a:avLst>
              <a:gd name="adj1" fmla="val 59421"/>
              <a:gd name="adj2" fmla="val 14086"/>
              <a:gd name="adj3" fmla="val 16667"/>
            </a:avLst>
          </a:prstGeom>
          <a:solidFill>
            <a:srgbClr val="00FF00"/>
          </a:solidFill>
          <a:ln w="6350" algn="ctr">
            <a:solidFill>
              <a:schemeClr val="tx1"/>
            </a:solidFill>
            <a:round/>
            <a:headEnd/>
            <a:tailEnd/>
          </a:ln>
        </p:spPr>
        <p:txBody>
          <a:bodyPr wrap="square" lIns="36000" tIns="0" rIns="36000" bIns="0" anchor="ctr">
            <a:noAutofit/>
          </a:bodyPr>
          <a:lstStyle/>
          <a:p>
            <a:pPr>
              <a:spcBef>
                <a:spcPts val="1200"/>
              </a:spcBef>
            </a:pPr>
            <a:r>
              <a:rPr lang="zh-CN" altLang="en-US" dirty="0" smtClean="0"/>
              <a:t>本表为报审、报验的通用表式，主要用于检验批、隐蔽工程、分项工程的报验。此外，也用于关键部位或关键工序施工前的施工工艺质量控制措施和施工单位试验室、用于试验测试单位、重要材料</a:t>
            </a:r>
            <a:r>
              <a:rPr lang="en-US" dirty="0" smtClean="0"/>
              <a:t>/</a:t>
            </a:r>
            <a:r>
              <a:rPr lang="zh-CN" altLang="en-US" dirty="0" smtClean="0"/>
              <a:t>构配件</a:t>
            </a:r>
            <a:r>
              <a:rPr lang="en-US" dirty="0" smtClean="0"/>
              <a:t>/</a:t>
            </a:r>
            <a:r>
              <a:rPr lang="zh-CN" altLang="en-US" dirty="0" smtClean="0"/>
              <a:t>设备供应单位、试验报告、运行调试等其他内容的报审。</a:t>
            </a:r>
            <a:endParaRPr lang="en-US" altLang="zh-CN" dirty="0" smtClean="0"/>
          </a:p>
          <a:p>
            <a:pPr>
              <a:spcBef>
                <a:spcPts val="1200"/>
              </a:spcBef>
            </a:pPr>
            <a:r>
              <a:rPr lang="zh-CN" altLang="en-US" dirty="0" smtClean="0"/>
              <a:t>隐蔽工程、检验批、分项工程需经施工单位自检合格后并附有相应工序和部位的工程质量检查记录，报送项目监理机构验收。</a:t>
            </a:r>
            <a:endParaRPr lang="en-US" altLang="zh-CN" dirty="0" smtClean="0"/>
          </a:p>
          <a:p>
            <a:pPr lvl="0"/>
            <a:endParaRPr lang="en-US" altLang="zh-CN" dirty="0" smtClean="0"/>
          </a:p>
          <a:p>
            <a:pPr lvl="0"/>
            <a:r>
              <a:rPr lang="zh-CN" altLang="en-US" dirty="0" smtClean="0"/>
              <a:t>用于试验检测单位、重要建筑材料设备分供单位及施工单位人员资质报审时，由试验检测单位、施工单位提供资质证书、营业执照、岗位证书等证明文件（提供复印件的应由本单位在复印件上加盖红章）按时向项目监理机构报验。</a:t>
            </a:r>
          </a:p>
          <a:p>
            <a:r>
              <a:rPr lang="en-US" dirty="0" smtClean="0"/>
              <a:t/>
            </a:r>
            <a:br>
              <a:rPr lang="en-US" dirty="0" smtClean="0"/>
            </a:br>
            <a:r>
              <a:rPr lang="zh-CN" altLang="en-US" dirty="0" smtClean="0"/>
              <a:t>有分包单位的，分包单位的报验资料应由施工单位验收合格后向项目监理机构报验。</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zh-CN" altLang="en-US" b="0" dirty="0" smtClean="0"/>
              <a:t>施工单位按照施工进度计划，完成了主体结构分部施工，并做好验收前的各项准备工作，于</a:t>
            </a:r>
            <a:r>
              <a:rPr lang="en-US" altLang="zh-CN" b="0" dirty="0" smtClean="0"/>
              <a:t>2011</a:t>
            </a:r>
            <a:r>
              <a:rPr lang="zh-CN" altLang="en-US" b="0" dirty="0" smtClean="0"/>
              <a:t>年</a:t>
            </a:r>
            <a:r>
              <a:rPr lang="en-US" altLang="zh-CN" b="0" dirty="0" smtClean="0"/>
              <a:t>7</a:t>
            </a:r>
            <a:r>
              <a:rPr lang="zh-CN" altLang="en-US" b="0" dirty="0" smtClean="0"/>
              <a:t>月</a:t>
            </a:r>
            <a:r>
              <a:rPr lang="en-US" altLang="zh-CN" b="0" dirty="0" smtClean="0"/>
              <a:t>15</a:t>
            </a:r>
            <a:r>
              <a:rPr lang="zh-CN" altLang="en-US" b="0" dirty="0" smtClean="0"/>
              <a:t>日向监理单位提出验收申请。</a:t>
            </a:r>
            <a:endParaRPr lang="zh-CN" altLang="en-US" dirty="0"/>
          </a:p>
        </p:txBody>
      </p:sp>
      <p:sp>
        <p:nvSpPr>
          <p:cNvPr id="3" name="标题 2"/>
          <p:cNvSpPr>
            <a:spLocks noGrp="1"/>
          </p:cNvSpPr>
          <p:nvPr>
            <p:ph type="title"/>
          </p:nvPr>
        </p:nvSpPr>
        <p:spPr/>
        <p:txBody>
          <a:bodyPr/>
          <a:lstStyle/>
          <a:p>
            <a:r>
              <a:rPr lang="en-US" altLang="zh-CN" dirty="0" smtClean="0"/>
              <a:t>3.14 </a:t>
            </a:r>
            <a:r>
              <a:rPr lang="zh-CN" altLang="en-US" dirty="0" smtClean="0"/>
              <a:t>分部工程报验表</a:t>
            </a:r>
            <a:endParaRPr lang="zh-CN" altLang="en-US" dirty="0"/>
          </a:p>
        </p:txBody>
      </p:sp>
    </p:spTree>
  </p:cSld>
  <p:clrMapOvr>
    <a:masterClrMapping/>
  </p:clrMapOvr>
  <p:transition>
    <p:wheel spokes="8"/>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3.14 </a:t>
            </a:r>
            <a:r>
              <a:rPr lang="zh-CN" altLang="en-US" dirty="0" smtClean="0"/>
              <a:t>分部工程报验表</a:t>
            </a:r>
            <a:endParaRPr lang="zh-CN" altLang="en-US" dirty="0"/>
          </a:p>
        </p:txBody>
      </p:sp>
      <p:pic>
        <p:nvPicPr>
          <p:cNvPr id="14338" name="Picture 2"/>
          <p:cNvPicPr>
            <a:picLocks noChangeAspect="1" noChangeArrowheads="1"/>
          </p:cNvPicPr>
          <p:nvPr/>
        </p:nvPicPr>
        <p:blipFill>
          <a:blip r:embed="rId2"/>
          <a:srcRect t="2353"/>
          <a:stretch>
            <a:fillRect/>
          </a:stretch>
        </p:blipFill>
        <p:spPr bwMode="auto">
          <a:xfrm>
            <a:off x="214282" y="928670"/>
            <a:ext cx="4286280" cy="5929330"/>
          </a:xfrm>
          <a:prstGeom prst="rect">
            <a:avLst/>
          </a:prstGeom>
          <a:noFill/>
          <a:ln w="9525">
            <a:noFill/>
            <a:miter lim="800000"/>
            <a:headEnd/>
            <a:tailEnd/>
          </a:ln>
          <a:effectLst/>
        </p:spPr>
      </p:pic>
      <p:sp>
        <p:nvSpPr>
          <p:cNvPr id="4" name="圆角矩形标注 3"/>
          <p:cNvSpPr>
            <a:spLocks noChangeArrowheads="1"/>
          </p:cNvSpPr>
          <p:nvPr/>
        </p:nvSpPr>
        <p:spPr bwMode="auto">
          <a:xfrm>
            <a:off x="4500562" y="848526"/>
            <a:ext cx="4500594" cy="1693209"/>
          </a:xfrm>
          <a:prstGeom prst="wedgeRoundRectCallout">
            <a:avLst>
              <a:gd name="adj1" fmla="val -55509"/>
              <a:gd name="adj2" fmla="val -5597"/>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在分部工程完成后，应根据专业监理工程师签认的分项工程质量评定结果进行分部工程的质量等级汇总评定，填写本表报项目监理机构。总监理工程师组织对分部工程进行验收，并提出验收意见。</a:t>
            </a:r>
            <a:endParaRPr lang="zh-CN" altLang="en-US" b="1" dirty="0">
              <a:solidFill>
                <a:srgbClr val="FF0000"/>
              </a:solidFill>
            </a:endParaRPr>
          </a:p>
        </p:txBody>
      </p:sp>
      <p:sp>
        <p:nvSpPr>
          <p:cNvPr id="5" name="圆角矩形标注 4"/>
          <p:cNvSpPr>
            <a:spLocks noChangeArrowheads="1"/>
          </p:cNvSpPr>
          <p:nvPr/>
        </p:nvSpPr>
        <p:spPr bwMode="auto">
          <a:xfrm>
            <a:off x="4500562" y="4857760"/>
            <a:ext cx="4500000" cy="1386743"/>
          </a:xfrm>
          <a:prstGeom prst="wedgeRoundRectCallout">
            <a:avLst>
              <a:gd name="adj1" fmla="val -56952"/>
              <a:gd name="adj2" fmla="val -87631"/>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基础分部、主体分部、装饰中验和单位工程报验时应注意企业自评、设计认可、监理核定、建设单位验收、政府授权的质监站监督的程序。</a:t>
            </a:r>
            <a:endParaRPr lang="zh-CN" altLang="en-US" b="1" dirty="0">
              <a:solidFill>
                <a:srgbClr val="FF0000"/>
              </a:solidFill>
            </a:endParaRPr>
          </a:p>
        </p:txBody>
      </p:sp>
      <p:sp>
        <p:nvSpPr>
          <p:cNvPr id="6" name="圆角矩形标注 5"/>
          <p:cNvSpPr>
            <a:spLocks noChangeArrowheads="1"/>
          </p:cNvSpPr>
          <p:nvPr/>
        </p:nvSpPr>
        <p:spPr bwMode="auto">
          <a:xfrm>
            <a:off x="4500562" y="2786058"/>
            <a:ext cx="4500000" cy="1386743"/>
          </a:xfrm>
          <a:prstGeom prst="wedgeRoundRectCallout">
            <a:avLst>
              <a:gd name="adj1" fmla="val -66051"/>
              <a:gd name="adj2" fmla="val -43344"/>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分部工程质量控制资料包括：</a:t>
            </a:r>
            <a:r>
              <a:rPr lang="en-US" altLang="zh-CN" dirty="0" smtClean="0"/>
              <a:t>《</a:t>
            </a:r>
            <a:r>
              <a:rPr lang="zh-CN" altLang="en-US" dirty="0" smtClean="0"/>
              <a:t>分部（子分部）工程质量验收记录表</a:t>
            </a:r>
            <a:r>
              <a:rPr lang="en-US" altLang="zh-CN" dirty="0" smtClean="0"/>
              <a:t>》</a:t>
            </a:r>
            <a:r>
              <a:rPr lang="zh-CN" altLang="en-US" dirty="0" smtClean="0"/>
              <a:t>及工程质量验收规范要求的质量控制资料、安全及功能检验（检测）报告等。</a:t>
            </a:r>
            <a:endParaRPr lang="zh-CN" altLang="en-US" b="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zh-CN" altLang="en-US" b="0" dirty="0" smtClean="0"/>
              <a:t>根据施工总进度计划，施工单位已完成施工合同所约定的所有工程量，并完成自检工作，工程验收资料已整理完毕，向项目监理机构提出竣工验收申请。项目监理机构对本工程进行了预验收工作，并提出单位工程预验收意见。</a:t>
            </a:r>
            <a:endParaRPr lang="zh-CN" altLang="en-US" dirty="0"/>
          </a:p>
        </p:txBody>
      </p:sp>
      <p:sp>
        <p:nvSpPr>
          <p:cNvPr id="3" name="标题 2"/>
          <p:cNvSpPr>
            <a:spLocks noGrp="1"/>
          </p:cNvSpPr>
          <p:nvPr>
            <p:ph type="title"/>
          </p:nvPr>
        </p:nvSpPr>
        <p:spPr/>
        <p:txBody>
          <a:bodyPr/>
          <a:lstStyle/>
          <a:p>
            <a:r>
              <a:rPr lang="en-US" altLang="zh-CN" dirty="0" smtClean="0"/>
              <a:t>3.15 </a:t>
            </a:r>
            <a:r>
              <a:rPr lang="zh-CN" altLang="en-US" dirty="0" smtClean="0"/>
              <a:t>单位工程竣工验收报审表</a:t>
            </a:r>
            <a:endParaRPr lang="zh-CN" altLang="en-US" dirty="0"/>
          </a:p>
        </p:txBody>
      </p:sp>
    </p:spTree>
  </p:cSld>
  <p:clrMapOvr>
    <a:masterClrMapping/>
  </p:clrMapOvr>
  <p:transition>
    <p:wheel spokes="8"/>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3.15 </a:t>
            </a:r>
            <a:r>
              <a:rPr lang="zh-CN" altLang="en-US" dirty="0" smtClean="0"/>
              <a:t>单位工程竣工验收报审表</a:t>
            </a:r>
            <a:endParaRPr lang="zh-CN" altLang="en-US" dirty="0"/>
          </a:p>
        </p:txBody>
      </p:sp>
      <p:pic>
        <p:nvPicPr>
          <p:cNvPr id="16386" name="Picture 2"/>
          <p:cNvPicPr>
            <a:picLocks noChangeAspect="1" noChangeArrowheads="1"/>
          </p:cNvPicPr>
          <p:nvPr/>
        </p:nvPicPr>
        <p:blipFill>
          <a:blip r:embed="rId2"/>
          <a:srcRect t="1176"/>
          <a:stretch>
            <a:fillRect/>
          </a:stretch>
        </p:blipFill>
        <p:spPr bwMode="auto">
          <a:xfrm>
            <a:off x="4714876" y="857232"/>
            <a:ext cx="4214842" cy="6000768"/>
          </a:xfrm>
          <a:prstGeom prst="rect">
            <a:avLst/>
          </a:prstGeom>
          <a:noFill/>
          <a:ln w="9525">
            <a:noFill/>
            <a:miter lim="800000"/>
            <a:headEnd/>
            <a:tailEnd/>
          </a:ln>
          <a:effectLst/>
        </p:spPr>
      </p:pic>
      <p:sp>
        <p:nvSpPr>
          <p:cNvPr id="4" name="圆角矩形标注 3"/>
          <p:cNvSpPr>
            <a:spLocks noChangeArrowheads="1"/>
          </p:cNvSpPr>
          <p:nvPr/>
        </p:nvSpPr>
        <p:spPr bwMode="auto">
          <a:xfrm>
            <a:off x="142844" y="889956"/>
            <a:ext cx="4500594" cy="467342"/>
          </a:xfrm>
          <a:prstGeom prst="wedgeRoundRectCallout">
            <a:avLst>
              <a:gd name="adj1" fmla="val 57298"/>
              <a:gd name="adj2" fmla="val 52050"/>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每个单位工程应单独填报。</a:t>
            </a:r>
            <a:endParaRPr lang="zh-CN" altLang="en-US" dirty="0"/>
          </a:p>
        </p:txBody>
      </p:sp>
      <p:sp>
        <p:nvSpPr>
          <p:cNvPr id="5" name="圆角矩形标注 4"/>
          <p:cNvSpPr>
            <a:spLocks noChangeArrowheads="1"/>
          </p:cNvSpPr>
          <p:nvPr/>
        </p:nvSpPr>
        <p:spPr bwMode="auto">
          <a:xfrm>
            <a:off x="142844" y="1714488"/>
            <a:ext cx="4464000" cy="3225544"/>
          </a:xfrm>
          <a:prstGeom prst="wedgeRoundRectCallout">
            <a:avLst>
              <a:gd name="adj1" fmla="val 61810"/>
              <a:gd name="adj2" fmla="val -15401"/>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质量验收资料是指：能够证明工程按合同约定完成并符合竣工验收要求的全部资料，包括包括各分部（子分部）工程验收记录、单位（子单位）工程质量控制资料核查记录、单位（子单位）工程安全和功能检验资料核查及主要功能抽查记录、单位（子单位）工程观感质量检查记录表等。对需要进行功能试验的工程（包括单机试车、无负荷试车和联动调试），应包括试验报告。。</a:t>
            </a:r>
            <a:endParaRPr lang="zh-CN" altLang="en-US" b="1" dirty="0">
              <a:solidFill>
                <a:srgbClr val="FF0000"/>
              </a:solidFill>
            </a:endParaRPr>
          </a:p>
        </p:txBody>
      </p:sp>
      <p:sp>
        <p:nvSpPr>
          <p:cNvPr id="6" name="圆角矩形标注 5"/>
          <p:cNvSpPr>
            <a:spLocks noChangeArrowheads="1"/>
          </p:cNvSpPr>
          <p:nvPr/>
        </p:nvSpPr>
        <p:spPr bwMode="auto">
          <a:xfrm>
            <a:off x="142844" y="5500702"/>
            <a:ext cx="4464000" cy="773809"/>
          </a:xfrm>
          <a:prstGeom prst="wedgeRoundRectCallout">
            <a:avLst>
              <a:gd name="adj1" fmla="val 53555"/>
              <a:gd name="adj2" fmla="val -107114"/>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lvl="0"/>
            <a:r>
              <a:rPr lang="zh-CN" altLang="en-US" dirty="0" smtClean="0"/>
              <a:t>项目监理机构在收到</a:t>
            </a:r>
            <a:r>
              <a:rPr lang="en-US" altLang="zh-CN" dirty="0" smtClean="0"/>
              <a:t>《</a:t>
            </a:r>
            <a:r>
              <a:rPr lang="zh-CN" altLang="en-US" dirty="0" smtClean="0"/>
              <a:t>单位工程竣工验收报审表</a:t>
            </a:r>
            <a:r>
              <a:rPr lang="en-US" altLang="zh-CN" dirty="0" smtClean="0"/>
              <a:t>》</a:t>
            </a:r>
            <a:r>
              <a:rPr lang="zh-CN" altLang="en-US" dirty="0" smtClean="0"/>
              <a:t>后应及时组织工程竣工预验收。</a:t>
            </a:r>
            <a:endParaRPr lang="zh-CN" alt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zh-CN" altLang="en-US" b="0" dirty="0" smtClean="0"/>
              <a:t>由于施工单位未及时采购备料，造成</a:t>
            </a:r>
            <a:r>
              <a:rPr lang="en-US" altLang="zh-CN" b="0" dirty="0" smtClean="0"/>
              <a:t>HRB365 12</a:t>
            </a:r>
            <a:r>
              <a:rPr lang="zh-CN" altLang="en-US" b="0" dirty="0" smtClean="0"/>
              <a:t>钢筋不能按时提供现货，施工单位提出将</a:t>
            </a:r>
            <a:r>
              <a:rPr lang="en-US" altLang="zh-CN" b="0" dirty="0" smtClean="0"/>
              <a:t>19</a:t>
            </a:r>
            <a:r>
              <a:rPr lang="zh-CN" altLang="en-US" b="0" dirty="0" smtClean="0"/>
              <a:t>层、</a:t>
            </a:r>
            <a:r>
              <a:rPr lang="en-US" altLang="zh-CN" b="0" dirty="0" smtClean="0"/>
              <a:t>20</a:t>
            </a:r>
            <a:r>
              <a:rPr lang="zh-CN" altLang="en-US" b="0" dirty="0" smtClean="0"/>
              <a:t>层楼板钢筋改用</a:t>
            </a:r>
            <a:r>
              <a:rPr lang="en-US" altLang="zh-CN" b="0" dirty="0" smtClean="0"/>
              <a:t>HRB400 12</a:t>
            </a:r>
            <a:r>
              <a:rPr lang="zh-CN" altLang="en-US" b="0" dirty="0" smtClean="0"/>
              <a:t>钢筋替代，钢筋间距作相应调整，请建设单位和设计单位确认。根据施工合同的相关约定，该项材料代换不涉及费用及工期变更。</a:t>
            </a:r>
            <a:endParaRPr lang="zh-CN" altLang="en-US" dirty="0"/>
          </a:p>
        </p:txBody>
      </p:sp>
      <p:sp>
        <p:nvSpPr>
          <p:cNvPr id="3" name="标题 2"/>
          <p:cNvSpPr>
            <a:spLocks noGrp="1"/>
          </p:cNvSpPr>
          <p:nvPr>
            <p:ph type="title"/>
          </p:nvPr>
        </p:nvSpPr>
        <p:spPr/>
        <p:txBody>
          <a:bodyPr/>
          <a:lstStyle/>
          <a:p>
            <a:r>
              <a:rPr lang="en-US" altLang="zh-CN" dirty="0" smtClean="0"/>
              <a:t>3.16 </a:t>
            </a:r>
            <a:r>
              <a:rPr lang="zh-CN" altLang="en-US" dirty="0" smtClean="0"/>
              <a:t>工程变更单</a:t>
            </a:r>
            <a:endParaRPr lang="zh-CN" altLang="en-US" dirty="0"/>
          </a:p>
        </p:txBody>
      </p:sp>
    </p:spTree>
  </p:cSld>
  <p:clrMapOvr>
    <a:masterClrMapping/>
  </p:clrMapOvr>
  <p:transition>
    <p:wheel spokes="8"/>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3.16 </a:t>
            </a:r>
            <a:r>
              <a:rPr lang="zh-CN" altLang="en-US" dirty="0" smtClean="0"/>
              <a:t>工程变更单</a:t>
            </a:r>
            <a:endParaRPr lang="zh-CN" altLang="en-US" dirty="0"/>
          </a:p>
        </p:txBody>
      </p:sp>
      <p:pic>
        <p:nvPicPr>
          <p:cNvPr id="22530" name="Picture 2"/>
          <p:cNvPicPr>
            <a:picLocks noChangeAspect="1" noChangeArrowheads="1"/>
          </p:cNvPicPr>
          <p:nvPr/>
        </p:nvPicPr>
        <p:blipFill>
          <a:blip r:embed="rId2"/>
          <a:srcRect t="1190"/>
          <a:stretch>
            <a:fillRect/>
          </a:stretch>
        </p:blipFill>
        <p:spPr bwMode="auto">
          <a:xfrm>
            <a:off x="285720" y="857232"/>
            <a:ext cx="4214842" cy="5929330"/>
          </a:xfrm>
          <a:prstGeom prst="rect">
            <a:avLst/>
          </a:prstGeom>
          <a:noFill/>
          <a:ln w="9525">
            <a:noFill/>
            <a:miter lim="800000"/>
            <a:headEnd/>
            <a:tailEnd/>
          </a:ln>
          <a:effectLst/>
        </p:spPr>
      </p:pic>
      <p:sp>
        <p:nvSpPr>
          <p:cNvPr id="4" name="圆角矩形标注 3"/>
          <p:cNvSpPr>
            <a:spLocks noChangeArrowheads="1"/>
          </p:cNvSpPr>
          <p:nvPr/>
        </p:nvSpPr>
        <p:spPr bwMode="auto">
          <a:xfrm>
            <a:off x="4643438" y="827811"/>
            <a:ext cx="4000528" cy="1386743"/>
          </a:xfrm>
          <a:prstGeom prst="wedgeRoundRectCallout">
            <a:avLst>
              <a:gd name="adj1" fmla="val -87804"/>
              <a:gd name="adj2" fmla="val -28537"/>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本表仅适用于依据合同和实际情况对工程进行变更时，在变更单位提出变更要求后，由建设单位、设计单位、监理单位和施工单位共同签认意见。</a:t>
            </a:r>
            <a:endParaRPr lang="zh-CN" altLang="en-US" dirty="0"/>
          </a:p>
        </p:txBody>
      </p:sp>
      <p:sp>
        <p:nvSpPr>
          <p:cNvPr id="5" name="圆角矩形标注 4"/>
          <p:cNvSpPr>
            <a:spLocks noChangeArrowheads="1"/>
          </p:cNvSpPr>
          <p:nvPr/>
        </p:nvSpPr>
        <p:spPr bwMode="auto">
          <a:xfrm>
            <a:off x="4643438" y="2358018"/>
            <a:ext cx="4000528" cy="1999676"/>
          </a:xfrm>
          <a:prstGeom prst="wedgeRoundRectCallout">
            <a:avLst>
              <a:gd name="adj1" fmla="val -66312"/>
              <a:gd name="adj2" fmla="val -24883"/>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本表应由提出方填写，写明工程变更原因、工程变更内容，并附必要的附件，包括：工程变更的依据、详细内容、图纸；对工程造价、工期的影响程度分析，及对功能、安全影响的分析报告。</a:t>
            </a:r>
            <a:endParaRPr lang="zh-CN" altLang="en-US" dirty="0"/>
          </a:p>
        </p:txBody>
      </p:sp>
      <p:sp>
        <p:nvSpPr>
          <p:cNvPr id="6" name="圆角矩形标注 5"/>
          <p:cNvSpPr>
            <a:spLocks noChangeArrowheads="1"/>
          </p:cNvSpPr>
          <p:nvPr/>
        </p:nvSpPr>
        <p:spPr bwMode="auto">
          <a:xfrm>
            <a:off x="4643438" y="4777616"/>
            <a:ext cx="4000528" cy="1080276"/>
          </a:xfrm>
          <a:prstGeom prst="wedgeRoundRectCallout">
            <a:avLst>
              <a:gd name="adj1" fmla="val -59489"/>
              <a:gd name="adj2" fmla="val -11073"/>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对涉及工程设计文件修改的工程变更，应由建设单位转交原设计单位修改工程设计文件。</a:t>
            </a:r>
            <a:endParaRPr lang="zh-CN" alt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r>
              <a:rPr lang="zh-CN" altLang="en-US" b="0" dirty="0" smtClean="0"/>
              <a:t>因甲供进口大理石石材未按时到货，造成施工单位窝工损失和工期延误，施工单位在合同约定的时间内向建设单位及项目监理机构提出了窝工损失和工期延误的索赔意向书。</a:t>
            </a:r>
            <a:endParaRPr lang="en-US" altLang="zh-CN" b="0" dirty="0" smtClean="0"/>
          </a:p>
          <a:p>
            <a:pPr indent="504000" algn="just">
              <a:buNone/>
            </a:pPr>
            <a:r>
              <a:rPr lang="zh-CN" altLang="en-US" b="0" dirty="0" smtClean="0"/>
              <a:t>工程结算时，施工单位向建设单位提出费用索赔索赔。</a:t>
            </a:r>
          </a:p>
        </p:txBody>
      </p:sp>
      <p:sp>
        <p:nvSpPr>
          <p:cNvPr id="3" name="标题 2"/>
          <p:cNvSpPr>
            <a:spLocks noGrp="1"/>
          </p:cNvSpPr>
          <p:nvPr>
            <p:ph type="title"/>
          </p:nvPr>
        </p:nvSpPr>
        <p:spPr/>
        <p:txBody>
          <a:bodyPr/>
          <a:lstStyle/>
          <a:p>
            <a:r>
              <a:rPr lang="en-US" altLang="zh-CN" dirty="0" smtClean="0"/>
              <a:t>3.17 </a:t>
            </a:r>
            <a:r>
              <a:rPr lang="zh-CN" altLang="en-US" dirty="0" smtClean="0"/>
              <a:t>索赔意向通知书及费用索赔报审表</a:t>
            </a:r>
            <a:endParaRPr lang="zh-CN" altLang="en-US" dirty="0"/>
          </a:p>
        </p:txBody>
      </p:sp>
    </p:spTree>
  </p:cSld>
  <p:clrMapOvr>
    <a:masterClrMapping/>
  </p:clrMapOvr>
  <p:transition>
    <p:wheel spokes="8"/>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t="2326"/>
          <a:stretch>
            <a:fillRect/>
          </a:stretch>
        </p:blipFill>
        <p:spPr bwMode="auto">
          <a:xfrm>
            <a:off x="4643438" y="857232"/>
            <a:ext cx="4286280" cy="6000792"/>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en-US" altLang="zh-CN" dirty="0" smtClean="0"/>
              <a:t>3.17 </a:t>
            </a:r>
            <a:r>
              <a:rPr lang="zh-CN" altLang="en-US" dirty="0" smtClean="0"/>
              <a:t>索赔意向通知书及费用索赔报审表</a:t>
            </a:r>
            <a:endParaRPr lang="zh-CN" altLang="en-US" dirty="0"/>
          </a:p>
        </p:txBody>
      </p:sp>
      <p:pic>
        <p:nvPicPr>
          <p:cNvPr id="3" name="Picture 2"/>
          <p:cNvPicPr>
            <a:picLocks noChangeAspect="1" noChangeArrowheads="1"/>
          </p:cNvPicPr>
          <p:nvPr/>
        </p:nvPicPr>
        <p:blipFill>
          <a:blip r:embed="rId3"/>
          <a:srcRect/>
          <a:stretch>
            <a:fillRect/>
          </a:stretch>
        </p:blipFill>
        <p:spPr bwMode="auto">
          <a:xfrm>
            <a:off x="357158" y="857232"/>
            <a:ext cx="4357718" cy="5857892"/>
          </a:xfrm>
          <a:prstGeom prst="rect">
            <a:avLst/>
          </a:prstGeom>
          <a:noFill/>
          <a:ln w="9525">
            <a:noFill/>
            <a:miter lim="800000"/>
            <a:headEnd/>
            <a:tailEnd/>
          </a:ln>
          <a:effectLst/>
        </p:spPr>
      </p:pic>
      <p:sp>
        <p:nvSpPr>
          <p:cNvPr id="4" name="圆角矩形标注 3"/>
          <p:cNvSpPr>
            <a:spLocks noChangeArrowheads="1"/>
          </p:cNvSpPr>
          <p:nvPr/>
        </p:nvSpPr>
        <p:spPr bwMode="auto">
          <a:xfrm>
            <a:off x="4500562" y="848526"/>
            <a:ext cx="4500594" cy="1386743"/>
          </a:xfrm>
          <a:prstGeom prst="wedgeRoundRectCallout">
            <a:avLst>
              <a:gd name="adj1" fmla="val -56115"/>
              <a:gd name="adj2" fmla="val -12313"/>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本表适用于工程中发生可能引起索赔的事件后，受影响的单位依据法律法规和合同要求，向相关单位声明</a:t>
            </a:r>
            <a:r>
              <a:rPr lang="en-US" dirty="0" smtClean="0"/>
              <a:t>/</a:t>
            </a:r>
            <a:r>
              <a:rPr lang="zh-CN" altLang="en-US" dirty="0" smtClean="0"/>
              <a:t>告知拟进行相关索赔的意向。</a:t>
            </a:r>
            <a:endParaRPr lang="zh-CN" altLang="en-US" b="1" dirty="0">
              <a:solidFill>
                <a:srgbClr val="FF0000"/>
              </a:solidFill>
            </a:endParaRPr>
          </a:p>
        </p:txBody>
      </p:sp>
      <p:sp>
        <p:nvSpPr>
          <p:cNvPr id="5" name="圆角矩形标注 4"/>
          <p:cNvSpPr>
            <a:spLocks noChangeArrowheads="1"/>
          </p:cNvSpPr>
          <p:nvPr/>
        </p:nvSpPr>
        <p:spPr bwMode="auto">
          <a:xfrm>
            <a:off x="4500562" y="3673910"/>
            <a:ext cx="4500594" cy="2612610"/>
          </a:xfrm>
          <a:prstGeom prst="wedgeRoundRectCallout">
            <a:avLst>
              <a:gd name="adj1" fmla="val -71580"/>
              <a:gd name="adj2" fmla="val -68208"/>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lvl="0"/>
            <a:r>
              <a:rPr lang="zh-CN" altLang="en-US" dirty="0" smtClean="0"/>
              <a:t>索赔意向通知书宜明确以下内容：</a:t>
            </a:r>
          </a:p>
          <a:p>
            <a:pPr lvl="0"/>
            <a:r>
              <a:rPr lang="zh-CN" altLang="en-US" dirty="0" smtClean="0"/>
              <a:t>事件发生的时间和情况的简单描述；</a:t>
            </a:r>
          </a:p>
          <a:p>
            <a:pPr lvl="0"/>
            <a:r>
              <a:rPr lang="zh-CN" altLang="en-US" dirty="0" smtClean="0"/>
              <a:t>合同依据的条款和理由；</a:t>
            </a:r>
          </a:p>
          <a:p>
            <a:pPr lvl="0"/>
            <a:r>
              <a:rPr lang="zh-CN" altLang="en-US" dirty="0" smtClean="0"/>
              <a:t>有关后续资料的提供，包括及时记录和提供事件发展的动态；</a:t>
            </a:r>
          </a:p>
          <a:p>
            <a:pPr lvl="0"/>
            <a:r>
              <a:rPr lang="zh-CN" altLang="en-US" dirty="0" smtClean="0"/>
              <a:t>对工程成本和工期产生的不利影响及其严重程度的初步评估；</a:t>
            </a:r>
          </a:p>
          <a:p>
            <a:r>
              <a:rPr lang="zh-CN" altLang="en-US" dirty="0" smtClean="0"/>
              <a:t>声明</a:t>
            </a:r>
            <a:r>
              <a:rPr lang="en-US" dirty="0" smtClean="0"/>
              <a:t>/</a:t>
            </a:r>
            <a:r>
              <a:rPr lang="zh-CN" altLang="en-US" dirty="0" smtClean="0"/>
              <a:t>告知拟进行相关索赔的意向。</a:t>
            </a:r>
            <a:endParaRPr lang="zh-CN" altLang="en-US" b="1" dirty="0">
              <a:solidFill>
                <a:srgbClr val="FF0000"/>
              </a:solidFill>
            </a:endParaRPr>
          </a:p>
        </p:txBody>
      </p:sp>
      <p:sp>
        <p:nvSpPr>
          <p:cNvPr id="6" name="圆角矩形标注 5"/>
          <p:cNvSpPr>
            <a:spLocks noChangeArrowheads="1"/>
          </p:cNvSpPr>
          <p:nvPr/>
        </p:nvSpPr>
        <p:spPr bwMode="auto">
          <a:xfrm>
            <a:off x="4500562" y="2500306"/>
            <a:ext cx="4500594" cy="773809"/>
          </a:xfrm>
          <a:prstGeom prst="wedgeRoundRectCallout">
            <a:avLst>
              <a:gd name="adj1" fmla="val -73400"/>
              <a:gd name="adj2" fmla="val -91680"/>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本表应发送给拟进行相关索赔的对象，并同时抄送给项目监理机构。</a:t>
            </a:r>
            <a:endParaRPr lang="zh-CN" altLang="en-US" b="1" dirty="0">
              <a:solidFill>
                <a:srgbClr val="FF0000"/>
              </a:solidFill>
            </a:endParaRPr>
          </a:p>
        </p:txBody>
      </p:sp>
      <p:sp>
        <p:nvSpPr>
          <p:cNvPr id="8" name="圆角矩形标注 7"/>
          <p:cNvSpPr>
            <a:spLocks noChangeArrowheads="1"/>
          </p:cNvSpPr>
          <p:nvPr/>
        </p:nvSpPr>
        <p:spPr bwMode="auto">
          <a:xfrm>
            <a:off x="142844" y="848526"/>
            <a:ext cx="4500594" cy="2919077"/>
          </a:xfrm>
          <a:prstGeom prst="wedgeRoundRectCallout">
            <a:avLst>
              <a:gd name="adj1" fmla="val 54872"/>
              <a:gd name="adj2" fmla="val -34287"/>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依据合同规定，非施工单位原因造成的费用增加，导致施工单位要求费用补偿时方可申请。</a:t>
            </a:r>
            <a:endParaRPr lang="en-US" altLang="zh-CN" dirty="0" smtClean="0"/>
          </a:p>
          <a:p>
            <a:endParaRPr lang="en-US" altLang="zh-CN" b="1" dirty="0" smtClean="0">
              <a:solidFill>
                <a:srgbClr val="FF0000"/>
              </a:solidFill>
            </a:endParaRPr>
          </a:p>
          <a:p>
            <a:r>
              <a:rPr lang="zh-CN" altLang="en-US" dirty="0" smtClean="0"/>
              <a:t>施工单位在费用索赔事件结束后的规定时间内，填报费用索赔报审表，向项目监理机构提出费用索赔。表中应详细说明索赔事件的经过、索赔理由、索赔金额的计算，并附上证明材料。</a:t>
            </a:r>
            <a:endParaRPr lang="zh-CN" altLang="en-US" b="1" dirty="0">
              <a:solidFill>
                <a:srgbClr val="FF0000"/>
              </a:solidFill>
            </a:endParaRPr>
          </a:p>
        </p:txBody>
      </p:sp>
      <p:sp>
        <p:nvSpPr>
          <p:cNvPr id="9" name="圆角矩形标注 8"/>
          <p:cNvSpPr>
            <a:spLocks noChangeArrowheads="1"/>
          </p:cNvSpPr>
          <p:nvPr/>
        </p:nvSpPr>
        <p:spPr bwMode="auto">
          <a:xfrm>
            <a:off x="142844" y="3857628"/>
            <a:ext cx="4500000" cy="1693209"/>
          </a:xfrm>
          <a:prstGeom prst="wedgeRoundRectCallout">
            <a:avLst>
              <a:gd name="adj1" fmla="val 55869"/>
              <a:gd name="adj2" fmla="val -27985"/>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总监理工程师应组织专业监理工程师按标准规范及合同文件有关章节要求进行审核与评估，并与建设单位、施工单位协商一致后进行签认，报建设单位审批，不同意部分应说明理由。</a:t>
            </a:r>
            <a:endParaRPr lang="zh-CN" altLang="en-US" b="1" dirty="0">
              <a:solidFill>
                <a:srgbClr val="FF0000"/>
              </a:solidFill>
            </a:endParaRPr>
          </a:p>
        </p:txBody>
      </p:sp>
      <p:sp>
        <p:nvSpPr>
          <p:cNvPr id="10" name="圆角矩形标注 9"/>
          <p:cNvSpPr>
            <a:spLocks noChangeArrowheads="1"/>
          </p:cNvSpPr>
          <p:nvPr/>
        </p:nvSpPr>
        <p:spPr bwMode="auto">
          <a:xfrm>
            <a:off x="142844" y="3012381"/>
            <a:ext cx="4500000" cy="773809"/>
          </a:xfrm>
          <a:prstGeom prst="wedgeRoundRectCallout">
            <a:avLst>
              <a:gd name="adj1" fmla="val 67697"/>
              <a:gd name="adj2" fmla="val -99783"/>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证明材料应包括：索赔意向书、索赔事项的相关证明材料。</a:t>
            </a:r>
            <a:endParaRPr lang="zh-CN" altLang="en-US" b="1" dirty="0">
              <a:solidFill>
                <a:srgbClr val="FF0000"/>
              </a:solidFill>
            </a:endParaRPr>
          </a:p>
        </p:txBody>
      </p:sp>
      <p:sp>
        <p:nvSpPr>
          <p:cNvPr id="11" name="圆角矩形标注 10"/>
          <p:cNvSpPr>
            <a:spLocks noChangeArrowheads="1"/>
          </p:cNvSpPr>
          <p:nvPr/>
        </p:nvSpPr>
        <p:spPr bwMode="auto">
          <a:xfrm>
            <a:off x="142844" y="5715016"/>
            <a:ext cx="4500000" cy="944068"/>
          </a:xfrm>
          <a:prstGeom prst="wedgeRoundRectCallout">
            <a:avLst>
              <a:gd name="adj1" fmla="val 111977"/>
              <a:gd name="adj2" fmla="val -49734"/>
              <a:gd name="adj3" fmla="val 16667"/>
            </a:avLst>
          </a:prstGeom>
          <a:solidFill>
            <a:srgbClr val="00FF00"/>
          </a:solidFill>
          <a:ln w="6350" algn="ctr">
            <a:solidFill>
              <a:schemeClr val="tx1"/>
            </a:solidFill>
            <a:round/>
            <a:headEnd/>
            <a:tailEnd/>
          </a:ln>
        </p:spPr>
        <p:txBody>
          <a:bodyPr wrap="square" lIns="36000" tIns="72000" rIns="0" bIns="72000" anchor="ctr">
            <a:spAutoFit/>
          </a:bodyPr>
          <a:lstStyle/>
          <a:p>
            <a:pPr>
              <a:spcBef>
                <a:spcPts val="1200"/>
              </a:spcBef>
            </a:pPr>
            <a:r>
              <a:rPr lang="zh-CN" altLang="en-US" dirty="0" smtClean="0"/>
              <a:t>总监理工程师除签字外，还需加盖执业印章。</a:t>
            </a:r>
          </a:p>
          <a:p>
            <a:pPr>
              <a:spcBef>
                <a:spcPts val="1200"/>
              </a:spcBef>
            </a:pPr>
            <a:r>
              <a:rPr lang="zh-CN" altLang="en-US" dirty="0" smtClean="0"/>
              <a:t>并需经建设单位审批，并签字、盖章。</a:t>
            </a:r>
            <a:endParaRPr lang="zh-CN" altLang="en-US" b="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lide(fromBottom)">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lide(fromBottom)">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lide(fromBottom)">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slide(fromBottom)">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8" grpId="0" animBg="1"/>
      <p:bldP spid="8" grpId="1" animBg="1"/>
      <p:bldP spid="9" grpId="0" animBg="1"/>
      <p:bldP spid="9" grpId="1" animBg="1"/>
      <p:bldP spid="10" grpId="0" animBg="1"/>
      <p:bldP spid="10" grpId="1"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下列表式，需要建设单位审批同意</a:t>
            </a:r>
            <a:endParaRPr lang="en-US" altLang="zh-CN" dirty="0" smtClean="0"/>
          </a:p>
          <a:p>
            <a:pPr lvl="1">
              <a:spcBef>
                <a:spcPts val="1200"/>
              </a:spcBef>
              <a:spcAft>
                <a:spcPts val="600"/>
              </a:spcAft>
            </a:pPr>
            <a:r>
              <a:rPr lang="en-US" altLang="zh-CN" dirty="0" smtClean="0"/>
              <a:t>B.0.1</a:t>
            </a:r>
            <a:r>
              <a:rPr lang="zh-CN" altLang="en-US" dirty="0" smtClean="0"/>
              <a:t>施工组织设计或（专项）施工方案报审表（仅对超过一定规模的危险性较大的分部分项工程专项施工方案）</a:t>
            </a:r>
          </a:p>
          <a:p>
            <a:pPr lvl="1">
              <a:spcBef>
                <a:spcPts val="1200"/>
              </a:spcBef>
              <a:spcAft>
                <a:spcPts val="600"/>
              </a:spcAft>
            </a:pPr>
            <a:r>
              <a:rPr lang="en-US" altLang="zh-CN" dirty="0" smtClean="0"/>
              <a:t>B.0.2</a:t>
            </a:r>
            <a:r>
              <a:rPr lang="zh-CN" altLang="en-US" dirty="0" smtClean="0"/>
              <a:t>工程开工报审表</a:t>
            </a:r>
          </a:p>
          <a:p>
            <a:pPr lvl="1">
              <a:spcBef>
                <a:spcPts val="1200"/>
              </a:spcBef>
              <a:spcAft>
                <a:spcPts val="600"/>
              </a:spcAft>
            </a:pPr>
            <a:r>
              <a:rPr lang="en-US" altLang="zh-CN" dirty="0" smtClean="0"/>
              <a:t>B.0.3</a:t>
            </a:r>
            <a:r>
              <a:rPr lang="zh-CN" altLang="en-US" dirty="0" smtClean="0"/>
              <a:t>工程复工报审表</a:t>
            </a:r>
          </a:p>
          <a:p>
            <a:pPr lvl="1">
              <a:spcBef>
                <a:spcPts val="1200"/>
              </a:spcBef>
              <a:spcAft>
                <a:spcPts val="600"/>
              </a:spcAft>
            </a:pPr>
            <a:r>
              <a:rPr lang="en-US" altLang="zh-CN" dirty="0" smtClean="0"/>
              <a:t>B.0.12</a:t>
            </a:r>
            <a:r>
              <a:rPr lang="zh-CN" altLang="en-US" dirty="0" smtClean="0"/>
              <a:t>施工进度计划报审表</a:t>
            </a:r>
          </a:p>
          <a:p>
            <a:pPr lvl="1">
              <a:spcBef>
                <a:spcPts val="1200"/>
              </a:spcBef>
              <a:spcAft>
                <a:spcPts val="600"/>
              </a:spcAft>
            </a:pPr>
            <a:r>
              <a:rPr lang="en-US" altLang="zh-CN" dirty="0" smtClean="0"/>
              <a:t>B.0.13</a:t>
            </a:r>
            <a:r>
              <a:rPr lang="zh-CN" altLang="en-US" dirty="0" smtClean="0"/>
              <a:t>费用索赔报审表</a:t>
            </a:r>
          </a:p>
          <a:p>
            <a:pPr lvl="1">
              <a:spcBef>
                <a:spcPts val="1200"/>
              </a:spcBef>
              <a:spcAft>
                <a:spcPts val="600"/>
              </a:spcAft>
            </a:pPr>
            <a:r>
              <a:rPr lang="en-US" altLang="zh-CN" dirty="0" smtClean="0"/>
              <a:t>B.0.14</a:t>
            </a:r>
            <a:r>
              <a:rPr lang="zh-CN" altLang="en-US" dirty="0" smtClean="0"/>
              <a:t>工程临时或最终延期报审表</a:t>
            </a:r>
          </a:p>
          <a:p>
            <a:endParaRPr lang="zh-CN" altLang="en-US" dirty="0"/>
          </a:p>
        </p:txBody>
      </p:sp>
      <p:sp>
        <p:nvSpPr>
          <p:cNvPr id="3" name="标题 2"/>
          <p:cNvSpPr>
            <a:spLocks noGrp="1"/>
          </p:cNvSpPr>
          <p:nvPr>
            <p:ph type="title"/>
          </p:nvPr>
        </p:nvSpPr>
        <p:spPr/>
        <p:txBody>
          <a:bodyPr/>
          <a:lstStyle/>
          <a:p>
            <a:r>
              <a:rPr lang="en-US" altLang="zh-CN" dirty="0" smtClean="0"/>
              <a:t> 1.</a:t>
            </a:r>
            <a:r>
              <a:rPr lang="zh-CN" altLang="en-US" dirty="0" smtClean="0"/>
              <a:t> 基本要求及说明</a:t>
            </a:r>
            <a:endParaRPr lang="zh-CN" altLang="en-US" dirty="0"/>
          </a:p>
        </p:txBody>
      </p:sp>
    </p:spTree>
  </p:cSld>
  <p:clrMapOvr>
    <a:masterClrMapping/>
  </p:clrMapOvr>
  <p:transition>
    <p:wheel spokes="8"/>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r>
              <a:rPr lang="zh-CN" altLang="en-US" b="0" dirty="0" smtClean="0"/>
              <a:t>按施工合同专用合同条款第</a:t>
            </a:r>
            <a:r>
              <a:rPr lang="en-US" altLang="zh-CN" b="0" dirty="0" smtClean="0"/>
              <a:t>12.4</a:t>
            </a:r>
            <a:r>
              <a:rPr lang="zh-CN" altLang="en-US" b="0" dirty="0" smtClean="0"/>
              <a:t>条约定，地基基础工程验收工作完成后，建设单位应在</a:t>
            </a:r>
            <a:r>
              <a:rPr lang="en-US" altLang="zh-CN" b="0" dirty="0" smtClean="0"/>
              <a:t>2010</a:t>
            </a:r>
            <a:r>
              <a:rPr lang="zh-CN" altLang="en-US" b="0" dirty="0" smtClean="0"/>
              <a:t>年</a:t>
            </a:r>
            <a:r>
              <a:rPr lang="en-US" altLang="zh-CN" b="0" dirty="0" smtClean="0"/>
              <a:t>10</a:t>
            </a:r>
            <a:r>
              <a:rPr lang="zh-CN" altLang="en-US" b="0" dirty="0" smtClean="0"/>
              <a:t>月</a:t>
            </a:r>
            <a:r>
              <a:rPr lang="en-US" altLang="zh-CN" b="0" dirty="0" smtClean="0"/>
              <a:t>30</a:t>
            </a:r>
            <a:r>
              <a:rPr lang="zh-CN" altLang="en-US" b="0" dirty="0" smtClean="0"/>
              <a:t>日前支付该工程地基基础分部（桩基子分部除外）的工程款。施工单位于</a:t>
            </a:r>
            <a:r>
              <a:rPr lang="en-US" altLang="zh-CN" b="0" dirty="0" smtClean="0"/>
              <a:t>2010</a:t>
            </a:r>
            <a:r>
              <a:rPr lang="zh-CN" altLang="en-US" b="0" dirty="0" smtClean="0"/>
              <a:t>年</a:t>
            </a:r>
            <a:r>
              <a:rPr lang="en-US" altLang="zh-CN" b="0" dirty="0" smtClean="0"/>
              <a:t>10</a:t>
            </a:r>
            <a:r>
              <a:rPr lang="zh-CN" altLang="en-US" b="0" dirty="0" smtClean="0"/>
              <a:t>月</a:t>
            </a:r>
            <a:r>
              <a:rPr lang="en-US" altLang="zh-CN" b="0" dirty="0" smtClean="0"/>
              <a:t>19</a:t>
            </a:r>
            <a:r>
              <a:rPr lang="zh-CN" altLang="en-US" b="0" dirty="0" smtClean="0"/>
              <a:t>日向建设单位提出支付基础工程分部部分工程款的申请。</a:t>
            </a:r>
            <a:endParaRPr lang="en-US" altLang="zh-CN" b="0" dirty="0" smtClean="0"/>
          </a:p>
          <a:p>
            <a:pPr indent="504000" algn="just">
              <a:buNone/>
            </a:pPr>
            <a:r>
              <a:rPr lang="zh-CN" altLang="en-US" b="0" dirty="0" smtClean="0"/>
              <a:t>监理经审核，于</a:t>
            </a:r>
            <a:r>
              <a:rPr lang="en-US" altLang="zh-CN" b="0" dirty="0" smtClean="0"/>
              <a:t>2010</a:t>
            </a:r>
            <a:r>
              <a:rPr lang="zh-CN" altLang="en-US" b="0" dirty="0" smtClean="0"/>
              <a:t>年</a:t>
            </a:r>
            <a:r>
              <a:rPr lang="en-US" altLang="zh-CN" b="0" dirty="0" smtClean="0"/>
              <a:t>10</a:t>
            </a:r>
            <a:r>
              <a:rPr lang="zh-CN" altLang="en-US" b="0" dirty="0" smtClean="0"/>
              <a:t>月</a:t>
            </a:r>
            <a:r>
              <a:rPr lang="en-US" altLang="zh-CN" b="0" dirty="0" smtClean="0"/>
              <a:t>26</a:t>
            </a:r>
            <a:r>
              <a:rPr lang="zh-CN" altLang="en-US" b="0" dirty="0" smtClean="0"/>
              <a:t>日提请建设单位审批，建设单位于</a:t>
            </a:r>
            <a:r>
              <a:rPr lang="en-US" altLang="zh-CN" b="0" dirty="0" smtClean="0"/>
              <a:t>2010</a:t>
            </a:r>
            <a:r>
              <a:rPr lang="zh-CN" altLang="en-US" b="0" dirty="0" smtClean="0"/>
              <a:t>年</a:t>
            </a:r>
            <a:r>
              <a:rPr lang="en-US" altLang="zh-CN" b="0" dirty="0" smtClean="0"/>
              <a:t>10</a:t>
            </a:r>
            <a:r>
              <a:rPr lang="zh-CN" altLang="en-US" b="0" dirty="0" smtClean="0"/>
              <a:t>月</a:t>
            </a:r>
            <a:r>
              <a:rPr lang="en-US" altLang="zh-CN" b="0" dirty="0" smtClean="0"/>
              <a:t>28</a:t>
            </a:r>
            <a:r>
              <a:rPr lang="zh-CN" altLang="en-US" b="0" dirty="0" smtClean="0"/>
              <a:t>日审批同意支付该项工程款。</a:t>
            </a:r>
            <a:endParaRPr lang="en-US" altLang="zh-CN" b="0" dirty="0" smtClean="0"/>
          </a:p>
          <a:p>
            <a:pPr indent="504000" algn="just">
              <a:buNone/>
            </a:pPr>
            <a:r>
              <a:rPr lang="zh-CN" altLang="en-US" b="0" dirty="0" smtClean="0"/>
              <a:t>项目监理机构随后于</a:t>
            </a:r>
            <a:r>
              <a:rPr lang="en-US" altLang="zh-CN" b="0" dirty="0" smtClean="0"/>
              <a:t>2010</a:t>
            </a:r>
            <a:r>
              <a:rPr lang="zh-CN" altLang="en-US" b="0" dirty="0" smtClean="0"/>
              <a:t>年</a:t>
            </a:r>
            <a:r>
              <a:rPr lang="en-US" altLang="zh-CN" b="0" dirty="0" smtClean="0"/>
              <a:t>10</a:t>
            </a:r>
            <a:r>
              <a:rPr lang="zh-CN" altLang="en-US" b="0" dirty="0" smtClean="0"/>
              <a:t>月</a:t>
            </a:r>
            <a:r>
              <a:rPr lang="en-US" altLang="zh-CN" b="0" dirty="0" smtClean="0"/>
              <a:t>29</a:t>
            </a:r>
            <a:r>
              <a:rPr lang="zh-CN" altLang="en-US" b="0" dirty="0" smtClean="0"/>
              <a:t>日根据建设单位审批意见向施工单位签发工程款支付证书。</a:t>
            </a:r>
          </a:p>
        </p:txBody>
      </p:sp>
      <p:sp>
        <p:nvSpPr>
          <p:cNvPr id="3" name="标题 2"/>
          <p:cNvSpPr>
            <a:spLocks noGrp="1"/>
          </p:cNvSpPr>
          <p:nvPr>
            <p:ph type="title"/>
          </p:nvPr>
        </p:nvSpPr>
        <p:spPr/>
        <p:txBody>
          <a:bodyPr/>
          <a:lstStyle/>
          <a:p>
            <a:r>
              <a:rPr lang="en-US" altLang="zh-CN" dirty="0" smtClean="0"/>
              <a:t>3.18 </a:t>
            </a:r>
            <a:r>
              <a:rPr lang="zh-CN" altLang="en-US" dirty="0" smtClean="0"/>
              <a:t>工程款支付报审表及工程款支付证书</a:t>
            </a:r>
            <a:endParaRPr lang="zh-CN" altLang="en-US" dirty="0"/>
          </a:p>
        </p:txBody>
      </p:sp>
    </p:spTree>
  </p:cSld>
  <p:clrMapOvr>
    <a:masterClrMapping/>
  </p:clrMapOvr>
  <p:transition>
    <p:wheel spokes="8"/>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3.18 </a:t>
            </a:r>
            <a:r>
              <a:rPr lang="zh-CN" altLang="en-US" dirty="0" smtClean="0"/>
              <a:t>工程款支付报审表及工程款支付证书</a:t>
            </a:r>
            <a:endParaRPr lang="zh-CN" altLang="en-US" dirty="0"/>
          </a:p>
        </p:txBody>
      </p:sp>
      <p:pic>
        <p:nvPicPr>
          <p:cNvPr id="7170" name="Picture 2"/>
          <p:cNvPicPr>
            <a:picLocks noChangeAspect="1" noChangeArrowheads="1"/>
          </p:cNvPicPr>
          <p:nvPr/>
        </p:nvPicPr>
        <p:blipFill>
          <a:blip r:embed="rId2"/>
          <a:srcRect/>
          <a:stretch>
            <a:fillRect/>
          </a:stretch>
        </p:blipFill>
        <p:spPr bwMode="auto">
          <a:xfrm>
            <a:off x="4786314" y="857208"/>
            <a:ext cx="4286280" cy="6000792"/>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285720" y="928670"/>
            <a:ext cx="4143404" cy="5929330"/>
          </a:xfrm>
          <a:prstGeom prst="rect">
            <a:avLst/>
          </a:prstGeom>
          <a:noFill/>
          <a:ln w="9525">
            <a:noFill/>
            <a:miter lim="800000"/>
            <a:headEnd/>
            <a:tailEnd/>
          </a:ln>
          <a:effectLst/>
        </p:spPr>
      </p:pic>
      <p:sp>
        <p:nvSpPr>
          <p:cNvPr id="5" name="圆角矩形标注 4"/>
          <p:cNvSpPr>
            <a:spLocks noChangeArrowheads="1"/>
          </p:cNvSpPr>
          <p:nvPr/>
        </p:nvSpPr>
        <p:spPr bwMode="auto">
          <a:xfrm>
            <a:off x="1000100" y="857232"/>
            <a:ext cx="5286412" cy="773809"/>
          </a:xfrm>
          <a:prstGeom prst="wedgeRoundRectCallout">
            <a:avLst>
              <a:gd name="adj1" fmla="val -33673"/>
              <a:gd name="adj2" fmla="val 90453"/>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本表适用于施工单位工程预付款、工程进度款、竣工结算款、工程变更费用、索赔费用的支付申请。</a:t>
            </a:r>
            <a:endParaRPr lang="zh-CN" altLang="en-US" dirty="0"/>
          </a:p>
        </p:txBody>
      </p:sp>
      <p:sp>
        <p:nvSpPr>
          <p:cNvPr id="8" name="圆角矩形标注 7"/>
          <p:cNvSpPr>
            <a:spLocks noChangeArrowheads="1"/>
          </p:cNvSpPr>
          <p:nvPr/>
        </p:nvSpPr>
        <p:spPr bwMode="auto">
          <a:xfrm>
            <a:off x="5000628" y="1500174"/>
            <a:ext cx="4143372" cy="1999676"/>
          </a:xfrm>
          <a:prstGeom prst="wedgeRoundRectCallout">
            <a:avLst>
              <a:gd name="adj1" fmla="val -65181"/>
              <a:gd name="adj2" fmla="val -12967"/>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施工单位应按合同约定的时间，向项目监理机构提交工程款支付报审表。</a:t>
            </a:r>
            <a:endParaRPr lang="en-US" altLang="zh-CN" dirty="0" smtClean="0"/>
          </a:p>
          <a:p>
            <a:r>
              <a:rPr lang="zh-CN" altLang="en-US" dirty="0" smtClean="0"/>
              <a:t>应同时提交与支付申请有关的资料，如已完成合格工程的工程量清单、价款计算及其他与付款有关的证明文件和资料。</a:t>
            </a:r>
            <a:endParaRPr lang="zh-CN" altLang="en-US" dirty="0"/>
          </a:p>
        </p:txBody>
      </p:sp>
      <p:sp>
        <p:nvSpPr>
          <p:cNvPr id="9" name="圆角矩形标注 8"/>
          <p:cNvSpPr>
            <a:spLocks noChangeArrowheads="1"/>
          </p:cNvSpPr>
          <p:nvPr/>
        </p:nvSpPr>
        <p:spPr bwMode="auto">
          <a:xfrm>
            <a:off x="0" y="3500438"/>
            <a:ext cx="4500562" cy="2782869"/>
          </a:xfrm>
          <a:prstGeom prst="wedgeRoundRectCallout">
            <a:avLst>
              <a:gd name="adj1" fmla="val 70131"/>
              <a:gd name="adj2" fmla="val -29399"/>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pPr>
              <a:spcBef>
                <a:spcPts val="600"/>
              </a:spcBef>
            </a:pPr>
            <a:r>
              <a:rPr lang="zh-CN" altLang="en-US" dirty="0" smtClean="0"/>
              <a:t>项目监理机构收到经建设单位签署审批意见的</a:t>
            </a:r>
            <a:r>
              <a:rPr lang="en-US" altLang="zh-CN" dirty="0" smtClean="0"/>
              <a:t>《</a:t>
            </a:r>
            <a:r>
              <a:rPr lang="zh-CN" altLang="en-US" dirty="0" smtClean="0"/>
              <a:t>工程款支付报审表</a:t>
            </a:r>
            <a:r>
              <a:rPr lang="en-US" altLang="zh-CN" dirty="0" smtClean="0"/>
              <a:t>》</a:t>
            </a:r>
            <a:r>
              <a:rPr lang="zh-CN" altLang="en-US" dirty="0" smtClean="0"/>
              <a:t>后，根据建设单位的审批意见，签发本表作为工程款支付的证明文件。</a:t>
            </a:r>
            <a:endParaRPr lang="en-US" altLang="zh-CN" dirty="0" smtClean="0"/>
          </a:p>
          <a:p>
            <a:pPr lvl="0">
              <a:spcBef>
                <a:spcPts val="600"/>
              </a:spcBef>
            </a:pPr>
            <a:r>
              <a:rPr lang="zh-CN" altLang="en-US" dirty="0" smtClean="0"/>
              <a:t>随本表应附施工单位报送的</a:t>
            </a:r>
            <a:r>
              <a:rPr lang="en-US" altLang="zh-CN" dirty="0" smtClean="0"/>
              <a:t>《</a:t>
            </a:r>
            <a:r>
              <a:rPr lang="zh-CN" altLang="en-US" dirty="0" smtClean="0"/>
              <a:t>工程款支付报审表</a:t>
            </a:r>
            <a:r>
              <a:rPr lang="en-US" altLang="zh-CN" dirty="0" smtClean="0"/>
              <a:t>》</a:t>
            </a:r>
            <a:r>
              <a:rPr lang="zh-CN" altLang="en-US" dirty="0" smtClean="0"/>
              <a:t>及其附件。</a:t>
            </a:r>
          </a:p>
          <a:p>
            <a:pPr>
              <a:spcBef>
                <a:spcPts val="600"/>
              </a:spcBef>
            </a:pPr>
            <a:r>
              <a:rPr lang="zh-CN" altLang="en-US" dirty="0" smtClean="0"/>
              <a:t>项目监理机构将</a:t>
            </a:r>
            <a:r>
              <a:rPr lang="en-US" altLang="zh-CN" dirty="0" smtClean="0"/>
              <a:t>《</a:t>
            </a:r>
            <a:r>
              <a:rPr lang="zh-CN" altLang="en-US" dirty="0" smtClean="0"/>
              <a:t>工程款支付证书</a:t>
            </a:r>
            <a:r>
              <a:rPr lang="en-US" altLang="zh-CN" dirty="0" smtClean="0"/>
              <a:t>》</a:t>
            </a:r>
            <a:r>
              <a:rPr lang="zh-CN" altLang="en-US" dirty="0" smtClean="0"/>
              <a:t>签发给施工单位时，应同时抄报建设单位。</a:t>
            </a:r>
            <a:endParaRPr lang="en-US" altLang="zh-CN" dirty="0" smtClean="0"/>
          </a:p>
        </p:txBody>
      </p:sp>
      <p:sp>
        <p:nvSpPr>
          <p:cNvPr id="10" name="圆角矩形标注 9"/>
          <p:cNvSpPr>
            <a:spLocks noChangeArrowheads="1"/>
          </p:cNvSpPr>
          <p:nvPr/>
        </p:nvSpPr>
        <p:spPr bwMode="auto">
          <a:xfrm>
            <a:off x="4643438" y="5500702"/>
            <a:ext cx="2214578" cy="467342"/>
          </a:xfrm>
          <a:prstGeom prst="wedgeRoundRectCallout">
            <a:avLst>
              <a:gd name="adj1" fmla="val -68456"/>
              <a:gd name="adj2" fmla="val 87859"/>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需经建设单位审批。</a:t>
            </a:r>
            <a:endParaRPr lang="zh-CN" altLang="en-US" dirty="0"/>
          </a:p>
        </p:txBody>
      </p:sp>
      <p:grpSp>
        <p:nvGrpSpPr>
          <p:cNvPr id="14" name="组合 13"/>
          <p:cNvGrpSpPr/>
          <p:nvPr/>
        </p:nvGrpSpPr>
        <p:grpSpPr>
          <a:xfrm>
            <a:off x="5214942" y="4143380"/>
            <a:ext cx="2786082" cy="773809"/>
            <a:chOff x="5214942" y="4143380"/>
            <a:chExt cx="2786082" cy="773809"/>
          </a:xfrm>
        </p:grpSpPr>
        <p:sp>
          <p:nvSpPr>
            <p:cNvPr id="6" name="圆角矩形标注 5"/>
            <p:cNvSpPr>
              <a:spLocks noChangeArrowheads="1"/>
            </p:cNvSpPr>
            <p:nvPr/>
          </p:nvSpPr>
          <p:spPr bwMode="auto">
            <a:xfrm>
              <a:off x="5214942" y="4143380"/>
              <a:ext cx="2786082" cy="773809"/>
            </a:xfrm>
            <a:prstGeom prst="wedgeRoundRectCallout">
              <a:avLst>
                <a:gd name="adj1" fmla="val 49117"/>
                <a:gd name="adj2" fmla="val 76441"/>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总监理工程师除签字外，还需加盖执业印章。</a:t>
              </a:r>
              <a:endParaRPr lang="zh-CN" altLang="en-US" dirty="0"/>
            </a:p>
          </p:txBody>
        </p:sp>
        <p:sp>
          <p:nvSpPr>
            <p:cNvPr id="13" name="圆角矩形标注 12"/>
            <p:cNvSpPr>
              <a:spLocks noChangeArrowheads="1"/>
            </p:cNvSpPr>
            <p:nvPr/>
          </p:nvSpPr>
          <p:spPr bwMode="auto">
            <a:xfrm>
              <a:off x="5214942" y="4143380"/>
              <a:ext cx="2786082" cy="773809"/>
            </a:xfrm>
            <a:prstGeom prst="wedgeRoundRectCallout">
              <a:avLst>
                <a:gd name="adj1" fmla="val -85103"/>
                <a:gd name="adj2" fmla="val 58804"/>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总监理工程师除签字外，还需加盖执业印章。</a:t>
              </a:r>
              <a:endParaRPr lang="zh-CN" altLang="en-US" dirty="0"/>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1" nodeType="clickEffect">
                                  <p:stCondLst>
                                    <p:cond delay="0"/>
                                  </p:stCondLst>
                                  <p:childTnLst>
                                    <p:animEffect transition="out" filter="box(i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1" nodeType="clickEffect">
                                  <p:stCondLst>
                                    <p:cond delay="0"/>
                                  </p:stCondLst>
                                  <p:childTnLst>
                                    <p:animEffect transition="out" filter="box(in)">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53"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1" nodeType="click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53"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grpId="1" nodeType="clickEffect">
                                  <p:stCondLst>
                                    <p:cond delay="0"/>
                                  </p:stCondLst>
                                  <p:childTnLst>
                                    <p:animEffect transition="out" filter="box(in)">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53"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zh-CN" altLang="en-US" b="0" dirty="0" smtClean="0"/>
              <a:t>因临近施工现场的市政管网改建，相关部门发出了对本项目停水、停电的通知，对本项目停水、停电</a:t>
            </a:r>
            <a:r>
              <a:rPr lang="en-US" altLang="zh-CN" b="0" dirty="0" smtClean="0"/>
              <a:t>2</a:t>
            </a:r>
            <a:r>
              <a:rPr lang="zh-CN" altLang="en-US" b="0" dirty="0" smtClean="0"/>
              <a:t>日。</a:t>
            </a:r>
            <a:endParaRPr lang="en-US" altLang="zh-CN" b="0" dirty="0" smtClean="0"/>
          </a:p>
          <a:p>
            <a:pPr indent="504000" algn="just">
              <a:buNone/>
            </a:pPr>
            <a:r>
              <a:rPr lang="zh-CN" altLang="en-US" b="0" dirty="0" smtClean="0"/>
              <a:t>施工单位在合同规定的时限内向建设单位提出工程临时延期报审。相关部门在</a:t>
            </a:r>
            <a:r>
              <a:rPr lang="en-US" altLang="zh-CN" b="0" dirty="0" smtClean="0"/>
              <a:t>4</a:t>
            </a:r>
            <a:r>
              <a:rPr lang="zh-CN" altLang="en-US" b="0" dirty="0" smtClean="0"/>
              <a:t>日后恢复向本工程供水、供电，施工单位在停工</a:t>
            </a:r>
            <a:r>
              <a:rPr lang="en-US" altLang="zh-CN" b="0" dirty="0" smtClean="0"/>
              <a:t>4</a:t>
            </a:r>
            <a:r>
              <a:rPr lang="zh-CN" altLang="en-US" b="0" dirty="0" smtClean="0"/>
              <a:t>日后复工，并向建设单位提出工程最终延期报审。</a:t>
            </a:r>
            <a:endParaRPr lang="zh-CN" altLang="en-US" dirty="0"/>
          </a:p>
        </p:txBody>
      </p:sp>
      <p:sp>
        <p:nvSpPr>
          <p:cNvPr id="3" name="标题 2"/>
          <p:cNvSpPr>
            <a:spLocks noGrp="1"/>
          </p:cNvSpPr>
          <p:nvPr>
            <p:ph type="title"/>
          </p:nvPr>
        </p:nvSpPr>
        <p:spPr/>
        <p:txBody>
          <a:bodyPr/>
          <a:lstStyle/>
          <a:p>
            <a:r>
              <a:rPr lang="en-US" altLang="zh-CN" dirty="0" smtClean="0"/>
              <a:t>3.19 </a:t>
            </a:r>
            <a:r>
              <a:rPr lang="zh-CN" altLang="en-US" dirty="0" smtClean="0"/>
              <a:t>工程临时或最终延期报审表</a:t>
            </a:r>
            <a:endParaRPr lang="zh-CN" altLang="en-US" dirty="0"/>
          </a:p>
        </p:txBody>
      </p:sp>
    </p:spTree>
  </p:cSld>
  <p:clrMapOvr>
    <a:masterClrMapping/>
  </p:clrMapOvr>
  <p:transition>
    <p:wheel spokes="8"/>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3.19 </a:t>
            </a:r>
            <a:r>
              <a:rPr lang="zh-CN" altLang="en-US" dirty="0" smtClean="0"/>
              <a:t>工程临时或最终延期报审表</a:t>
            </a:r>
            <a:endParaRPr lang="zh-CN" altLang="en-US" dirty="0"/>
          </a:p>
        </p:txBody>
      </p:sp>
      <p:pic>
        <p:nvPicPr>
          <p:cNvPr id="20482" name="Picture 2"/>
          <p:cNvPicPr>
            <a:picLocks noChangeAspect="1" noChangeArrowheads="1"/>
          </p:cNvPicPr>
          <p:nvPr/>
        </p:nvPicPr>
        <p:blipFill>
          <a:blip r:embed="rId2"/>
          <a:srcRect t="3449"/>
          <a:stretch>
            <a:fillRect/>
          </a:stretch>
        </p:blipFill>
        <p:spPr bwMode="auto">
          <a:xfrm>
            <a:off x="214282" y="857232"/>
            <a:ext cx="4286280" cy="6000768"/>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t="1177"/>
          <a:stretch>
            <a:fillRect/>
          </a:stretch>
        </p:blipFill>
        <p:spPr bwMode="auto">
          <a:xfrm>
            <a:off x="4572000" y="857232"/>
            <a:ext cx="4286280" cy="6000768"/>
          </a:xfrm>
          <a:prstGeom prst="rect">
            <a:avLst/>
          </a:prstGeom>
          <a:noFill/>
          <a:ln w="9525">
            <a:noFill/>
            <a:miter lim="800000"/>
            <a:headEnd/>
            <a:tailEnd/>
          </a:ln>
          <a:effectLst/>
        </p:spPr>
      </p:pic>
      <p:sp>
        <p:nvSpPr>
          <p:cNvPr id="5" name="圆角矩形标注 4"/>
          <p:cNvSpPr>
            <a:spLocks noChangeArrowheads="1"/>
          </p:cNvSpPr>
          <p:nvPr/>
        </p:nvSpPr>
        <p:spPr bwMode="auto">
          <a:xfrm>
            <a:off x="4000496" y="0"/>
            <a:ext cx="4500594" cy="1080276"/>
          </a:xfrm>
          <a:prstGeom prst="wedgeRoundRectCallout">
            <a:avLst>
              <a:gd name="adj1" fmla="val -59451"/>
              <a:gd name="adj2" fmla="val 51397"/>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依据合同规定，非施工单位原因造成的工期延期，导致施工单位要求工期补偿时采用的申请用表。</a:t>
            </a:r>
            <a:endParaRPr lang="zh-CN" altLang="en-US" b="1" dirty="0">
              <a:solidFill>
                <a:srgbClr val="FF0000"/>
              </a:solidFill>
            </a:endParaRPr>
          </a:p>
        </p:txBody>
      </p:sp>
      <p:sp>
        <p:nvSpPr>
          <p:cNvPr id="6" name="圆角矩形标注 5"/>
          <p:cNvSpPr>
            <a:spLocks noChangeArrowheads="1"/>
          </p:cNvSpPr>
          <p:nvPr/>
        </p:nvSpPr>
        <p:spPr bwMode="auto">
          <a:xfrm>
            <a:off x="0" y="2357430"/>
            <a:ext cx="4500594" cy="1080276"/>
          </a:xfrm>
          <a:prstGeom prst="wedgeRoundRectCallout">
            <a:avLst>
              <a:gd name="adj1" fmla="val -18210"/>
              <a:gd name="adj2" fmla="val -78729"/>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施工单位在工程延期的情况发生后，应在合同规定的时限内填报工程临时延期报审表，向项目监理机构申请工程临时延期。</a:t>
            </a:r>
            <a:endParaRPr lang="zh-CN" altLang="en-US" b="1" dirty="0">
              <a:solidFill>
                <a:srgbClr val="FF0000"/>
              </a:solidFill>
            </a:endParaRPr>
          </a:p>
        </p:txBody>
      </p:sp>
      <p:sp>
        <p:nvSpPr>
          <p:cNvPr id="7" name="圆角矩形标注 6"/>
          <p:cNvSpPr>
            <a:spLocks noChangeArrowheads="1"/>
          </p:cNvSpPr>
          <p:nvPr/>
        </p:nvSpPr>
        <p:spPr bwMode="auto">
          <a:xfrm>
            <a:off x="4572000" y="2366136"/>
            <a:ext cx="4500594" cy="1080276"/>
          </a:xfrm>
          <a:prstGeom prst="wedgeRoundRectCallout">
            <a:avLst>
              <a:gd name="adj1" fmla="val -16088"/>
              <a:gd name="adj2" fmla="val -64832"/>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工程延期事件结束，施工单位向工程项目监理机构最终申请确定工程延期的日历天数及延迟后的竣工日期。</a:t>
            </a:r>
            <a:endParaRPr lang="zh-CN" altLang="en-US" b="1" dirty="0">
              <a:solidFill>
                <a:srgbClr val="FF0000"/>
              </a:solidFill>
            </a:endParaRPr>
          </a:p>
        </p:txBody>
      </p:sp>
      <p:grpSp>
        <p:nvGrpSpPr>
          <p:cNvPr id="10" name="组合 9"/>
          <p:cNvGrpSpPr/>
          <p:nvPr/>
        </p:nvGrpSpPr>
        <p:grpSpPr>
          <a:xfrm>
            <a:off x="2071670" y="3571876"/>
            <a:ext cx="4500594" cy="1080276"/>
            <a:chOff x="2071670" y="3571876"/>
            <a:chExt cx="4500594" cy="1080276"/>
          </a:xfrm>
        </p:grpSpPr>
        <p:sp>
          <p:nvSpPr>
            <p:cNvPr id="8" name="圆角矩形标注 7"/>
            <p:cNvSpPr>
              <a:spLocks noChangeArrowheads="1"/>
            </p:cNvSpPr>
            <p:nvPr/>
          </p:nvSpPr>
          <p:spPr bwMode="auto">
            <a:xfrm>
              <a:off x="2071670" y="3571876"/>
              <a:ext cx="4500594" cy="1080276"/>
            </a:xfrm>
            <a:prstGeom prst="wedgeRoundRectCallout">
              <a:avLst>
                <a:gd name="adj1" fmla="val -53083"/>
                <a:gd name="adj2" fmla="val -110313"/>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施工单位应详细说明工程延期依据、工期计算、申请延长竣工日期，并附上证明材料。</a:t>
              </a:r>
              <a:endParaRPr lang="zh-CN" altLang="en-US" b="1" dirty="0">
                <a:solidFill>
                  <a:srgbClr val="FF0000"/>
                </a:solidFill>
              </a:endParaRPr>
            </a:p>
          </p:txBody>
        </p:sp>
        <p:sp>
          <p:nvSpPr>
            <p:cNvPr id="9" name="圆角矩形标注 8"/>
            <p:cNvSpPr>
              <a:spLocks noChangeArrowheads="1"/>
            </p:cNvSpPr>
            <p:nvPr/>
          </p:nvSpPr>
          <p:spPr bwMode="auto">
            <a:xfrm>
              <a:off x="2071670" y="3571876"/>
              <a:ext cx="4500594" cy="1080276"/>
            </a:xfrm>
            <a:prstGeom prst="wedgeRoundRectCallout">
              <a:avLst>
                <a:gd name="adj1" fmla="val 47898"/>
                <a:gd name="adj2" fmla="val -90100"/>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施工单位应详细说明工程延期依据、工期计算、申请延长竣工日期，并附上证明材料。</a:t>
              </a:r>
              <a:endParaRPr lang="zh-CN" altLang="en-US" b="1" dirty="0">
                <a:solidFill>
                  <a:srgbClr val="FF0000"/>
                </a:solidFill>
              </a:endParaRPr>
            </a:p>
          </p:txBody>
        </p:sp>
      </p:grpSp>
      <p:sp>
        <p:nvSpPr>
          <p:cNvPr id="11" name="圆角矩形标注 10"/>
          <p:cNvSpPr>
            <a:spLocks noChangeArrowheads="1"/>
          </p:cNvSpPr>
          <p:nvPr/>
        </p:nvSpPr>
        <p:spPr bwMode="auto">
          <a:xfrm>
            <a:off x="4214810" y="4194586"/>
            <a:ext cx="2714612" cy="2592000"/>
          </a:xfrm>
          <a:prstGeom prst="wedgeRoundRectCallout">
            <a:avLst>
              <a:gd name="adj1" fmla="val 57314"/>
              <a:gd name="adj2" fmla="val -16345"/>
              <a:gd name="adj3" fmla="val 16667"/>
            </a:avLst>
          </a:prstGeom>
          <a:solidFill>
            <a:srgbClr val="00FF00"/>
          </a:solidFill>
          <a:ln w="6350" algn="ctr">
            <a:solidFill>
              <a:schemeClr val="tx1"/>
            </a:solidFill>
            <a:round/>
            <a:headEnd/>
            <a:tailEnd/>
          </a:ln>
        </p:spPr>
        <p:txBody>
          <a:bodyPr wrap="square" lIns="0" tIns="0" rIns="0" bIns="0" anchor="ctr">
            <a:noAutofit/>
          </a:bodyPr>
          <a:lstStyle/>
          <a:p>
            <a:r>
              <a:rPr lang="zh-CN" altLang="en-US" dirty="0" smtClean="0"/>
              <a:t>专业监理工程师核查并提出意见，由总监理工程师审核后报建设单位审批。</a:t>
            </a:r>
            <a:endParaRPr lang="en-US" altLang="zh-CN" dirty="0" smtClean="0"/>
          </a:p>
          <a:p>
            <a:pPr>
              <a:spcBef>
                <a:spcPts val="1200"/>
              </a:spcBef>
            </a:pPr>
            <a:r>
              <a:rPr lang="zh-CN" altLang="en-US" dirty="0" smtClean="0"/>
              <a:t>总监理工程师除签字外，还需加盖执业印章。</a:t>
            </a:r>
          </a:p>
          <a:p>
            <a:pPr>
              <a:spcBef>
                <a:spcPts val="1200"/>
              </a:spcBef>
            </a:pPr>
            <a:r>
              <a:rPr lang="zh-CN" altLang="en-US" dirty="0" smtClean="0"/>
              <a:t>需经建设单位审批，并签字、盖章。</a:t>
            </a:r>
            <a:endParaRPr lang="zh-CN" altLang="en-US" b="1" dirty="0" smtClean="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4" presetClass="exit" presetSubtype="16" fill="hold" grpId="1" nodeType="withEffect">
                                  <p:stCondLst>
                                    <p:cond delay="0"/>
                                  </p:stCondLst>
                                  <p:childTnLst>
                                    <p:animEffect transition="out" filter="box(in)">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4"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nodeType="clickEffect">
                                  <p:stCondLst>
                                    <p:cond delay="0"/>
                                  </p:stCondLst>
                                  <p:childTnLst>
                                    <p:animEffect transition="out" filter="box(in)">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4"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en-US" dirty="0" smtClean="0"/>
              <a:t>背景事件</a:t>
            </a:r>
          </a:p>
          <a:p>
            <a:pPr indent="504000" algn="just">
              <a:buNone/>
            </a:pPr>
            <a:endParaRPr lang="en-US" altLang="zh-CN" b="0" dirty="0" smtClean="0"/>
          </a:p>
          <a:p>
            <a:pPr indent="504000" algn="just">
              <a:buNone/>
            </a:pPr>
            <a:r>
              <a:rPr lang="zh-CN" altLang="en-US" b="0" dirty="0" smtClean="0"/>
              <a:t>工程施工图已通过审图公司审核，建设单位组织参建各方对施工图进行设计交底和图纸会审，并向项目监理机构及施工项目经理部发出工作联系单进行工作联系。</a:t>
            </a:r>
            <a:endParaRPr lang="zh-CN" altLang="en-US" dirty="0"/>
          </a:p>
        </p:txBody>
      </p:sp>
      <p:sp>
        <p:nvSpPr>
          <p:cNvPr id="3" name="标题 2"/>
          <p:cNvSpPr>
            <a:spLocks noGrp="1"/>
          </p:cNvSpPr>
          <p:nvPr>
            <p:ph type="title"/>
          </p:nvPr>
        </p:nvSpPr>
        <p:spPr/>
        <p:txBody>
          <a:bodyPr/>
          <a:lstStyle/>
          <a:p>
            <a:r>
              <a:rPr lang="en-US" altLang="zh-CN" dirty="0" smtClean="0"/>
              <a:t>3.20 </a:t>
            </a:r>
            <a:r>
              <a:rPr lang="zh-CN" altLang="en-US" dirty="0" smtClean="0"/>
              <a:t>工作联系单</a:t>
            </a:r>
            <a:endParaRPr lang="zh-CN" altLang="en-US" dirty="0"/>
          </a:p>
        </p:txBody>
      </p:sp>
    </p:spTree>
  </p:cSld>
  <p:clrMapOvr>
    <a:masterClrMapping/>
  </p:clrMapOvr>
  <p:transition>
    <p:wheel spokes="8"/>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3.20 </a:t>
            </a:r>
            <a:r>
              <a:rPr lang="zh-CN" altLang="en-US" dirty="0" smtClean="0"/>
              <a:t>工作联系单</a:t>
            </a:r>
            <a:endParaRPr lang="zh-CN" altLang="en-US" dirty="0"/>
          </a:p>
        </p:txBody>
      </p:sp>
      <p:pic>
        <p:nvPicPr>
          <p:cNvPr id="21506" name="Picture 2"/>
          <p:cNvPicPr>
            <a:picLocks noChangeAspect="1" noChangeArrowheads="1"/>
          </p:cNvPicPr>
          <p:nvPr/>
        </p:nvPicPr>
        <p:blipFill>
          <a:blip r:embed="rId2"/>
          <a:srcRect t="2353"/>
          <a:stretch>
            <a:fillRect/>
          </a:stretch>
        </p:blipFill>
        <p:spPr bwMode="auto">
          <a:xfrm>
            <a:off x="4071934" y="857232"/>
            <a:ext cx="4286280" cy="5929330"/>
          </a:xfrm>
          <a:prstGeom prst="rect">
            <a:avLst/>
          </a:prstGeom>
          <a:noFill/>
          <a:ln w="9525">
            <a:noFill/>
            <a:miter lim="800000"/>
            <a:headEnd/>
            <a:tailEnd/>
          </a:ln>
          <a:effectLst/>
        </p:spPr>
      </p:pic>
      <p:sp>
        <p:nvSpPr>
          <p:cNvPr id="4" name="圆角矩形标注 3"/>
          <p:cNvSpPr>
            <a:spLocks noChangeArrowheads="1"/>
          </p:cNvSpPr>
          <p:nvPr/>
        </p:nvSpPr>
        <p:spPr bwMode="auto">
          <a:xfrm>
            <a:off x="214282" y="1285860"/>
            <a:ext cx="4000528" cy="1386743"/>
          </a:xfrm>
          <a:prstGeom prst="wedgeRoundRectCallout">
            <a:avLst>
              <a:gd name="adj1" fmla="val 56161"/>
              <a:gd name="adj2" fmla="val 7877"/>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本表用于项目监理机构与工程建设有关方（包括建设、施工、监理、勘察设计和上级主管部门）相互之间的日常书面工作联系，有特殊规定的除外。</a:t>
            </a:r>
            <a:endParaRPr lang="zh-CN" altLang="en-US" dirty="0"/>
          </a:p>
        </p:txBody>
      </p:sp>
      <p:sp>
        <p:nvSpPr>
          <p:cNvPr id="5" name="圆角矩形标注 4"/>
          <p:cNvSpPr>
            <a:spLocks noChangeArrowheads="1"/>
          </p:cNvSpPr>
          <p:nvPr/>
        </p:nvSpPr>
        <p:spPr bwMode="auto">
          <a:xfrm>
            <a:off x="2714612" y="3429000"/>
            <a:ext cx="4714908" cy="1080276"/>
          </a:xfrm>
          <a:prstGeom prst="wedgeRoundRectCallout">
            <a:avLst>
              <a:gd name="adj1" fmla="val -773"/>
              <a:gd name="adj2" fmla="val -108770"/>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工作联系的内容包括：施工过程中，与监理有关的某一方需向另一方或几方告知某一事项或督促某项工作、提出某项建议等。</a:t>
            </a:r>
            <a:endParaRPr lang="zh-CN" altLang="en-US" dirty="0"/>
          </a:p>
        </p:txBody>
      </p:sp>
      <p:sp>
        <p:nvSpPr>
          <p:cNvPr id="6" name="圆角矩形标注 5"/>
          <p:cNvSpPr>
            <a:spLocks noChangeArrowheads="1"/>
          </p:cNvSpPr>
          <p:nvPr/>
        </p:nvSpPr>
        <p:spPr bwMode="auto">
          <a:xfrm>
            <a:off x="1071538" y="4929198"/>
            <a:ext cx="4500594" cy="1693209"/>
          </a:xfrm>
          <a:prstGeom prst="wedgeRoundRectCallout">
            <a:avLst>
              <a:gd name="adj1" fmla="val 69124"/>
              <a:gd name="adj2" fmla="val -5381"/>
              <a:gd name="adj3" fmla="val 16667"/>
            </a:avLst>
          </a:prstGeom>
          <a:solidFill>
            <a:srgbClr val="00FF00"/>
          </a:solidFill>
          <a:ln w="6350" algn="ctr">
            <a:solidFill>
              <a:schemeClr val="tx1"/>
            </a:solidFill>
            <a:round/>
            <a:headEnd/>
            <a:tailEnd/>
          </a:ln>
        </p:spPr>
        <p:txBody>
          <a:bodyPr wrap="square" lIns="72000" tIns="72000" rIns="72000" bIns="72000" anchor="ctr">
            <a:spAutoFit/>
          </a:bodyPr>
          <a:lstStyle/>
          <a:p>
            <a:r>
              <a:rPr lang="zh-CN" altLang="en-US" dirty="0" smtClean="0"/>
              <a:t>发出单位有权签发的负责人应为：建设单位的现场代表、施工单位的项目经理、监理单位的项目总监理工程师、设计单位的本工程设计负责人及项目其他参建单位的相关负责人等。</a:t>
            </a:r>
            <a:endParaRPr lang="zh-CN" alt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9" descr="844853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pPr>
              <a:spcBef>
                <a:spcPts val="1800"/>
              </a:spcBef>
            </a:pPr>
            <a:r>
              <a:rPr lang="zh-CN" altLang="en-US" b="0" dirty="0" smtClean="0"/>
              <a:t>对于各类表中所涉及的有关工程质量方面的附表，由于各行业、各部门的专业要求不同，各类工程的质量验收应按相关专业验收规范及相关表式的要求办理。</a:t>
            </a:r>
            <a:endParaRPr lang="en-US" altLang="zh-CN" b="0" dirty="0" smtClean="0"/>
          </a:p>
          <a:p>
            <a:pPr>
              <a:spcBef>
                <a:spcPts val="1800"/>
              </a:spcBef>
            </a:pPr>
            <a:r>
              <a:rPr lang="zh-CN" altLang="en-US" b="0" dirty="0" smtClean="0"/>
              <a:t>如果没有相应的表式，工程开工前，项目监理机构应与建设单位、施工单位根据工程特点、质量要求、竣工及归档组卷要求进行协商，定制工程质量验收相应表式。项目监理机构应事前使施工单位、建设单位明确定制表式的使用要求。</a:t>
            </a:r>
          </a:p>
          <a:p>
            <a:endParaRPr lang="zh-CN" altLang="en-US" dirty="0"/>
          </a:p>
        </p:txBody>
      </p:sp>
      <p:sp>
        <p:nvSpPr>
          <p:cNvPr id="3" name="标题 2"/>
          <p:cNvSpPr>
            <a:spLocks noGrp="1"/>
          </p:cNvSpPr>
          <p:nvPr>
            <p:ph type="title"/>
          </p:nvPr>
        </p:nvSpPr>
        <p:spPr/>
        <p:txBody>
          <a:bodyPr/>
          <a:lstStyle/>
          <a:p>
            <a:r>
              <a:rPr lang="en-US" altLang="zh-CN" dirty="0" smtClean="0"/>
              <a:t> 1.</a:t>
            </a:r>
            <a:r>
              <a:rPr lang="zh-CN" altLang="en-US" dirty="0" smtClean="0"/>
              <a:t> 基本要求及说明</a:t>
            </a:r>
            <a:endParaRPr lang="zh-CN" altLang="en-US" dirty="0"/>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SPM模板">
  <a:themeElements>
    <a:clrScheme name="AMT咨询模板 1">
      <a:dk1>
        <a:srgbClr val="080808"/>
      </a:dk1>
      <a:lt1>
        <a:srgbClr val="FFFFFF"/>
      </a:lt1>
      <a:dk2>
        <a:srgbClr val="080808"/>
      </a:dk2>
      <a:lt2>
        <a:srgbClr val="438B89"/>
      </a:lt2>
      <a:accent1>
        <a:srgbClr val="B2DAD9"/>
      </a:accent1>
      <a:accent2>
        <a:srgbClr val="81C3C1"/>
      </a:accent2>
      <a:accent3>
        <a:srgbClr val="FFFFFF"/>
      </a:accent3>
      <a:accent4>
        <a:srgbClr val="060606"/>
      </a:accent4>
      <a:accent5>
        <a:srgbClr val="D5EAE9"/>
      </a:accent5>
      <a:accent6>
        <a:srgbClr val="74B0AF"/>
      </a:accent6>
      <a:hlink>
        <a:srgbClr val="4D9F9D"/>
      </a:hlink>
      <a:folHlink>
        <a:srgbClr val="5AB0AE"/>
      </a:folHlink>
    </a:clrScheme>
    <a:fontScheme name="AMT咨询模板">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0000"/>
          </a:buClr>
          <a:buSzTx/>
          <a:buFontTx/>
          <a:buNone/>
          <a:tabLst/>
          <a:def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defRPr>
        </a:defPPr>
      </a:lstStyle>
    </a:spDef>
    <a:ln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0000"/>
          </a:buClr>
          <a:buSzTx/>
          <a:buFontTx/>
          <a:buNone/>
          <a:tabLst/>
          <a:def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defRPr>
        </a:defPPr>
      </a:lstStyle>
    </a:lnDef>
  </a:objectDefaults>
  <a:extraClrSchemeLst>
    <a:extraClrScheme>
      <a:clrScheme name="AMT咨询模板 1">
        <a:dk1>
          <a:srgbClr val="080808"/>
        </a:dk1>
        <a:lt1>
          <a:srgbClr val="FFFFFF"/>
        </a:lt1>
        <a:dk2>
          <a:srgbClr val="080808"/>
        </a:dk2>
        <a:lt2>
          <a:srgbClr val="438B89"/>
        </a:lt2>
        <a:accent1>
          <a:srgbClr val="B2DAD9"/>
        </a:accent1>
        <a:accent2>
          <a:srgbClr val="81C3C1"/>
        </a:accent2>
        <a:accent3>
          <a:srgbClr val="FFFFFF"/>
        </a:accent3>
        <a:accent4>
          <a:srgbClr val="060606"/>
        </a:accent4>
        <a:accent5>
          <a:srgbClr val="D5EAE9"/>
        </a:accent5>
        <a:accent6>
          <a:srgbClr val="74B0AF"/>
        </a:accent6>
        <a:hlink>
          <a:srgbClr val="4D9F9D"/>
        </a:hlink>
        <a:folHlink>
          <a:srgbClr val="5AB0AE"/>
        </a:folHlink>
      </a:clrScheme>
      <a:clrMap bg1="lt1" tx1="dk1" bg2="lt2" tx2="dk2" accent1="accent1" accent2="accent2" accent3="accent3" accent4="accent4" accent5="accent5" accent6="accent6" hlink="hlink" folHlink="folHlink"/>
    </a:extraClrScheme>
    <a:extraClrScheme>
      <a:clrScheme name="AMT咨询模板 2">
        <a:dk1>
          <a:srgbClr val="080808"/>
        </a:dk1>
        <a:lt1>
          <a:srgbClr val="FFFFFF"/>
        </a:lt1>
        <a:dk2>
          <a:srgbClr val="080808"/>
        </a:dk2>
        <a:lt2>
          <a:srgbClr val="006BA0"/>
        </a:lt2>
        <a:accent1>
          <a:srgbClr val="CCECFF"/>
        </a:accent1>
        <a:accent2>
          <a:srgbClr val="99CCFF"/>
        </a:accent2>
        <a:accent3>
          <a:srgbClr val="FFFFFF"/>
        </a:accent3>
        <a:accent4>
          <a:srgbClr val="060606"/>
        </a:accent4>
        <a:accent5>
          <a:srgbClr val="E2F4FF"/>
        </a:accent5>
        <a:accent6>
          <a:srgbClr val="8AB9E7"/>
        </a:accent6>
        <a:hlink>
          <a:srgbClr val="0099CC"/>
        </a:hlink>
        <a:folHlink>
          <a:srgbClr val="8299FF"/>
        </a:folHlink>
      </a:clrScheme>
      <a:clrMap bg1="lt1" tx1="dk1" bg2="lt2" tx2="dk2" accent1="accent1" accent2="accent2" accent3="accent3" accent4="accent4" accent5="accent5" accent6="accent6" hlink="hlink" folHlink="folHlink"/>
    </a:extraClrScheme>
    <a:extraClrScheme>
      <a:clrScheme name="AMT咨询模板 3">
        <a:dk1>
          <a:srgbClr val="080808"/>
        </a:dk1>
        <a:lt1>
          <a:srgbClr val="FFFFFF"/>
        </a:lt1>
        <a:dk2>
          <a:srgbClr val="080808"/>
        </a:dk2>
        <a:lt2>
          <a:srgbClr val="CC0000"/>
        </a:lt2>
        <a:accent1>
          <a:srgbClr val="FFD1BF"/>
        </a:accent1>
        <a:accent2>
          <a:srgbClr val="FFBD9F"/>
        </a:accent2>
        <a:accent3>
          <a:srgbClr val="FFFFFF"/>
        </a:accent3>
        <a:accent4>
          <a:srgbClr val="060606"/>
        </a:accent4>
        <a:accent5>
          <a:srgbClr val="FFE5DC"/>
        </a:accent5>
        <a:accent6>
          <a:srgbClr val="E7AB90"/>
        </a:accent6>
        <a:hlink>
          <a:srgbClr val="CC6666"/>
        </a:hlink>
        <a:folHlink>
          <a:srgbClr val="CC9F9D"/>
        </a:folHlink>
      </a:clrScheme>
      <a:clrMap bg1="lt1" tx1="dk1" bg2="lt2" tx2="dk2" accent1="accent1" accent2="accent2" accent3="accent3" accent4="accent4" accent5="accent5" accent6="accent6" hlink="hlink" folHlink="folHlink"/>
    </a:extraClrScheme>
    <a:extraClrScheme>
      <a:clrScheme name="AMT咨询模板 4">
        <a:dk1>
          <a:srgbClr val="080808"/>
        </a:dk1>
        <a:lt1>
          <a:srgbClr val="FFFFFF"/>
        </a:lt1>
        <a:dk2>
          <a:srgbClr val="080808"/>
        </a:dk2>
        <a:lt2>
          <a:srgbClr val="B46F0A"/>
        </a:lt2>
        <a:accent1>
          <a:srgbClr val="FFE0A3"/>
        </a:accent1>
        <a:accent2>
          <a:srgbClr val="FFCC66"/>
        </a:accent2>
        <a:accent3>
          <a:srgbClr val="FFFFFF"/>
        </a:accent3>
        <a:accent4>
          <a:srgbClr val="060606"/>
        </a:accent4>
        <a:accent5>
          <a:srgbClr val="FFEDCE"/>
        </a:accent5>
        <a:accent6>
          <a:srgbClr val="E7B95C"/>
        </a:accent6>
        <a:hlink>
          <a:srgbClr val="F4AA3C"/>
        </a:hlink>
        <a:folHlink>
          <a:srgbClr val="F6BD68"/>
        </a:folHlink>
      </a:clrScheme>
      <a:clrMap bg1="lt1" tx1="dk1" bg2="lt2" tx2="dk2" accent1="accent1" accent2="accent2" accent3="accent3" accent4="accent4" accent5="accent5" accent6="accent6" hlink="hlink" folHlink="folHlink"/>
    </a:extraClrScheme>
    <a:extraClrScheme>
      <a:clrScheme name="AMT咨询模板 5">
        <a:dk1>
          <a:srgbClr val="080808"/>
        </a:dk1>
        <a:lt1>
          <a:srgbClr val="FFFFFF"/>
        </a:lt1>
        <a:dk2>
          <a:srgbClr val="080808"/>
        </a:dk2>
        <a:lt2>
          <a:srgbClr val="84889A"/>
        </a:lt2>
        <a:accent1>
          <a:srgbClr val="FFFFFF"/>
        </a:accent1>
        <a:accent2>
          <a:srgbClr val="C0C2CC"/>
        </a:accent2>
        <a:accent3>
          <a:srgbClr val="FFFFFF"/>
        </a:accent3>
        <a:accent4>
          <a:srgbClr val="060606"/>
        </a:accent4>
        <a:accent5>
          <a:srgbClr val="FFFFFF"/>
        </a:accent5>
        <a:accent6>
          <a:srgbClr val="AEB0B9"/>
        </a:accent6>
        <a:hlink>
          <a:srgbClr val="84889A"/>
        </a:hlink>
        <a:folHlink>
          <a:srgbClr val="9B9EA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9263</TotalTime>
  <Words>9435</Words>
  <Application>Microsoft Office PowerPoint</Application>
  <PresentationFormat>全屏显示(4:3)</PresentationFormat>
  <Paragraphs>587</Paragraphs>
  <Slides>86</Slides>
  <Notes>14</Notes>
  <HiddenSlides>0</HiddenSlides>
  <MMClips>0</MMClips>
  <ScaleCrop>false</ScaleCrop>
  <HeadingPairs>
    <vt:vector size="4" baseType="variant">
      <vt:variant>
        <vt:lpstr>主题</vt:lpstr>
      </vt:variant>
      <vt:variant>
        <vt:i4>1</vt:i4>
      </vt:variant>
      <vt:variant>
        <vt:lpstr>幻灯片标题</vt:lpstr>
      </vt:variant>
      <vt:variant>
        <vt:i4>86</vt:i4>
      </vt:variant>
    </vt:vector>
  </HeadingPairs>
  <TitlesOfParts>
    <vt:vector size="87" baseType="lpstr">
      <vt:lpstr>SPM模板</vt:lpstr>
      <vt:lpstr>幻灯片 1</vt:lpstr>
      <vt:lpstr>目录</vt:lpstr>
      <vt:lpstr>目录</vt:lpstr>
      <vt:lpstr> 1. 基本要求及说明</vt:lpstr>
      <vt:lpstr> 1. 基本要求及说明</vt:lpstr>
      <vt:lpstr> 1. 基本要求及说明</vt:lpstr>
      <vt:lpstr> 1. 基本要求及说明</vt:lpstr>
      <vt:lpstr> 1. 基本要求及说明</vt:lpstr>
      <vt:lpstr> 1. 基本要求及说明</vt:lpstr>
      <vt:lpstr>目录</vt:lpstr>
      <vt:lpstr>2. 新旧表格目录对比基本要求及说明</vt:lpstr>
      <vt:lpstr>2. 新旧表格目录对比</vt:lpstr>
      <vt:lpstr>2. 新旧表格目录对比</vt:lpstr>
      <vt:lpstr>2. 新旧表格目录对比</vt:lpstr>
      <vt:lpstr>表A.0.1  总监理工程师任命书</vt:lpstr>
      <vt:lpstr>表A.0.2  工程开工令</vt:lpstr>
      <vt:lpstr>表A.0.3  监理通知单</vt:lpstr>
      <vt:lpstr>表A.0.4  监理报告</vt:lpstr>
      <vt:lpstr>表A.0.5  工程暂停令</vt:lpstr>
      <vt:lpstr>表A.0.6  旁站记录</vt:lpstr>
      <vt:lpstr>表A.0.7  工程复工令</vt:lpstr>
      <vt:lpstr>表A.0.8  工程款支付证书</vt:lpstr>
      <vt:lpstr>表B.0.1  施工组织设计或（专项）施工方案报审表</vt:lpstr>
      <vt:lpstr>表B.0.2  工程开工报审表</vt:lpstr>
      <vt:lpstr>表B.0.3  工程复工报审表</vt:lpstr>
      <vt:lpstr>表B.0.4  分包单位资格报审表</vt:lpstr>
      <vt:lpstr>表B.0.5  施工控制测量成果报验表</vt:lpstr>
      <vt:lpstr>表B.0.6  工程材料、构配件或设备报审表</vt:lpstr>
      <vt:lpstr>表B.0.7  ___________报审、报验表</vt:lpstr>
      <vt:lpstr>表B.0.8  分部工程报验表</vt:lpstr>
      <vt:lpstr>表B.0.9  监理通知回复</vt:lpstr>
      <vt:lpstr>表B.0.10  单位工程竣工验收报审表</vt:lpstr>
      <vt:lpstr>表B.0.11  工程款支付报审表</vt:lpstr>
      <vt:lpstr>表B.0.12  施工进度计划报审表</vt:lpstr>
      <vt:lpstr>表B.0.13  费用索赔报审表</vt:lpstr>
      <vt:lpstr>表B.0.14  工程临时或最终延期报审表</vt:lpstr>
      <vt:lpstr>表C.0.1  工作联系单</vt:lpstr>
      <vt:lpstr>表C.0.2  工程变更单</vt:lpstr>
      <vt:lpstr>表C.0.3  索赔意向通知书</vt:lpstr>
      <vt:lpstr>目录</vt:lpstr>
      <vt:lpstr>3. 表格应用示例</vt:lpstr>
      <vt:lpstr>3.1 总监理工程师任命书</vt:lpstr>
      <vt:lpstr>3.1 总监理工程师任命书</vt:lpstr>
      <vt:lpstr>3.2 工程开工审批报审表及工程开工令</vt:lpstr>
      <vt:lpstr>3.2 工程开工审批报审表及工程开工令</vt:lpstr>
      <vt:lpstr>3.2 工程开工审批报审表及工程开工令</vt:lpstr>
      <vt:lpstr>3.3 施工组织设计或（专项）施工方案报审表</vt:lpstr>
      <vt:lpstr>3.3 施工组织设计或（专项）施工方案报审表</vt:lpstr>
      <vt:lpstr>3.4 分包单位资格报审表</vt:lpstr>
      <vt:lpstr>3.4 分包单位资格报审表</vt:lpstr>
      <vt:lpstr>3.5 施工进度计划报审表</vt:lpstr>
      <vt:lpstr>3.5 施工进度计划报审表</vt:lpstr>
      <vt:lpstr>3.6 施工控制测量成果报验表</vt:lpstr>
      <vt:lpstr>3.6 施工控制测量成果报验表</vt:lpstr>
      <vt:lpstr>3.7 工程材料、构配件或设备报审表</vt:lpstr>
      <vt:lpstr>3.7 工程材料、构配件或设备报审表</vt:lpstr>
      <vt:lpstr>3.8 旁站记录</vt:lpstr>
      <vt:lpstr>3.8 旁站记录</vt:lpstr>
      <vt:lpstr>3.9 监理通知单及监理通知回复</vt:lpstr>
      <vt:lpstr>3.9 监理通知单及监理通知回复</vt:lpstr>
      <vt:lpstr>3.9 监理通知单及监理通知回复</vt:lpstr>
      <vt:lpstr>3.9 监理通知单及监理通知回复</vt:lpstr>
      <vt:lpstr>3.10 工程暂停令</vt:lpstr>
      <vt:lpstr>3.10 工程暂停令</vt:lpstr>
      <vt:lpstr>3.11 监理报告</vt:lpstr>
      <vt:lpstr>3.11 监理报告</vt:lpstr>
      <vt:lpstr>3.12 工程复工报审表及工程复工令</vt:lpstr>
      <vt:lpstr>3.12 工程复工报审表及工程复工令</vt:lpstr>
      <vt:lpstr>3.12 工程复工报审表及工程复工令</vt:lpstr>
      <vt:lpstr>3.13 通用报审、报验表</vt:lpstr>
      <vt:lpstr>3.13 通用报审、报验表</vt:lpstr>
      <vt:lpstr>3.14 分部工程报验表</vt:lpstr>
      <vt:lpstr>3.14 分部工程报验表</vt:lpstr>
      <vt:lpstr>3.15 单位工程竣工验收报审表</vt:lpstr>
      <vt:lpstr>3.15 单位工程竣工验收报审表</vt:lpstr>
      <vt:lpstr>3.16 工程变更单</vt:lpstr>
      <vt:lpstr>3.16 工程变更单</vt:lpstr>
      <vt:lpstr>3.17 索赔意向通知书及费用索赔报审表</vt:lpstr>
      <vt:lpstr>3.17 索赔意向通知书及费用索赔报审表</vt:lpstr>
      <vt:lpstr>3.18 工程款支付报审表及工程款支付证书</vt:lpstr>
      <vt:lpstr>3.18 工程款支付报审表及工程款支付证书</vt:lpstr>
      <vt:lpstr>3.19 工程临时或最终延期报审表</vt:lpstr>
      <vt:lpstr>3.19 工程临时或最终延期报审表</vt:lpstr>
      <vt:lpstr>3.20 工作联系单</vt:lpstr>
      <vt:lpstr>3.20 工作联系单</vt:lpstr>
      <vt:lpstr>幻灯片 86</vt:lpstr>
    </vt:vector>
  </TitlesOfParts>
  <Company>WwW.YlmF.CoM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SPM文档</dc:title>
  <dc:creator>LXL</dc:creator>
  <cp:lastModifiedBy>User</cp:lastModifiedBy>
  <cp:revision>680</cp:revision>
  <dcterms:created xsi:type="dcterms:W3CDTF">2011-08-18T05:26:11Z</dcterms:created>
  <dcterms:modified xsi:type="dcterms:W3CDTF">2013-09-05T15:04:38Z</dcterms:modified>
</cp:coreProperties>
</file>